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1"/>
  </p:notesMasterIdLst>
  <p:sldIdLst>
    <p:sldId id="277" r:id="rId2"/>
    <p:sldId id="432" r:id="rId3"/>
    <p:sldId id="371" r:id="rId4"/>
    <p:sldId id="364" r:id="rId5"/>
    <p:sldId id="597" r:id="rId6"/>
    <p:sldId id="598" r:id="rId7"/>
    <p:sldId id="599" r:id="rId8"/>
    <p:sldId id="505" r:id="rId9"/>
    <p:sldId id="600" r:id="rId10"/>
    <p:sldId id="506" r:id="rId11"/>
    <p:sldId id="507" r:id="rId12"/>
    <p:sldId id="509" r:id="rId13"/>
    <p:sldId id="601" r:id="rId14"/>
    <p:sldId id="603" r:id="rId15"/>
    <p:sldId id="604" r:id="rId16"/>
    <p:sldId id="605" r:id="rId17"/>
    <p:sldId id="602" r:id="rId18"/>
    <p:sldId id="606" r:id="rId19"/>
    <p:sldId id="607" r:id="rId20"/>
    <p:sldId id="695" r:id="rId21"/>
    <p:sldId id="608" r:id="rId22"/>
    <p:sldId id="609" r:id="rId23"/>
    <p:sldId id="510" r:id="rId24"/>
    <p:sldId id="610" r:id="rId25"/>
    <p:sldId id="611" r:id="rId26"/>
    <p:sldId id="612" r:id="rId27"/>
    <p:sldId id="613" r:id="rId28"/>
    <p:sldId id="614" r:id="rId29"/>
    <p:sldId id="615" r:id="rId30"/>
    <p:sldId id="616" r:id="rId31"/>
    <p:sldId id="617" r:id="rId32"/>
    <p:sldId id="511" r:id="rId33"/>
    <p:sldId id="512" r:id="rId34"/>
    <p:sldId id="514" r:id="rId35"/>
    <p:sldId id="618" r:id="rId36"/>
    <p:sldId id="619" r:id="rId37"/>
    <p:sldId id="516" r:id="rId38"/>
    <p:sldId id="620" r:id="rId39"/>
    <p:sldId id="621" r:id="rId40"/>
    <p:sldId id="622" r:id="rId41"/>
    <p:sldId id="519" r:id="rId42"/>
    <p:sldId id="517" r:id="rId43"/>
    <p:sldId id="623" r:id="rId44"/>
    <p:sldId id="624" r:id="rId45"/>
    <p:sldId id="625" r:id="rId46"/>
    <p:sldId id="628" r:id="rId47"/>
    <p:sldId id="629" r:id="rId48"/>
    <p:sldId id="630" r:id="rId49"/>
    <p:sldId id="626" r:id="rId50"/>
    <p:sldId id="631" r:id="rId51"/>
    <p:sldId id="632" r:id="rId52"/>
    <p:sldId id="627" r:id="rId53"/>
    <p:sldId id="633" r:id="rId54"/>
    <p:sldId id="635" r:id="rId55"/>
    <p:sldId id="636" r:id="rId56"/>
    <p:sldId id="637" r:id="rId57"/>
    <p:sldId id="638" r:id="rId58"/>
    <p:sldId id="639" r:id="rId59"/>
    <p:sldId id="641" r:id="rId60"/>
    <p:sldId id="642" r:id="rId61"/>
    <p:sldId id="520" r:id="rId62"/>
    <p:sldId id="643" r:id="rId63"/>
    <p:sldId id="644" r:id="rId64"/>
    <p:sldId id="645" r:id="rId65"/>
    <p:sldId id="646" r:id="rId66"/>
    <p:sldId id="647" r:id="rId67"/>
    <p:sldId id="648" r:id="rId68"/>
    <p:sldId id="515" r:id="rId69"/>
    <p:sldId id="522" r:id="rId70"/>
    <p:sldId id="649" r:id="rId71"/>
    <p:sldId id="523" r:id="rId72"/>
    <p:sldId id="650" r:id="rId73"/>
    <p:sldId id="534" r:id="rId74"/>
    <p:sldId id="651" r:id="rId75"/>
    <p:sldId id="536" r:id="rId76"/>
    <p:sldId id="652" r:id="rId77"/>
    <p:sldId id="653" r:id="rId78"/>
    <p:sldId id="654" r:id="rId79"/>
    <p:sldId id="655" r:id="rId80"/>
    <p:sldId id="656" r:id="rId81"/>
    <p:sldId id="657" r:id="rId82"/>
    <p:sldId id="524" r:id="rId83"/>
    <p:sldId id="658" r:id="rId84"/>
    <p:sldId id="525" r:id="rId85"/>
    <p:sldId id="537" r:id="rId86"/>
    <p:sldId id="539" r:id="rId87"/>
    <p:sldId id="659" r:id="rId88"/>
    <p:sldId id="660" r:id="rId89"/>
    <p:sldId id="538" r:id="rId90"/>
    <p:sldId id="661" r:id="rId91"/>
    <p:sldId id="662" r:id="rId92"/>
    <p:sldId id="663" r:id="rId93"/>
    <p:sldId id="664" r:id="rId94"/>
    <p:sldId id="665" r:id="rId95"/>
    <p:sldId id="540" r:id="rId96"/>
    <p:sldId id="541" r:id="rId97"/>
    <p:sldId id="666" r:id="rId98"/>
    <p:sldId id="542" r:id="rId99"/>
    <p:sldId id="667" r:id="rId100"/>
    <p:sldId id="545" r:id="rId101"/>
    <p:sldId id="546" r:id="rId102"/>
    <p:sldId id="668" r:id="rId103"/>
    <p:sldId id="669" r:id="rId104"/>
    <p:sldId id="670" r:id="rId105"/>
    <p:sldId id="672" r:id="rId106"/>
    <p:sldId id="674" r:id="rId107"/>
    <p:sldId id="671" r:id="rId108"/>
    <p:sldId id="544" r:id="rId109"/>
    <p:sldId id="551" r:id="rId110"/>
    <p:sldId id="552" r:id="rId111"/>
    <p:sldId id="675" r:id="rId112"/>
    <p:sldId id="676" r:id="rId113"/>
    <p:sldId id="677" r:id="rId114"/>
    <p:sldId id="553" r:id="rId115"/>
    <p:sldId id="678" r:id="rId116"/>
    <p:sldId id="679" r:id="rId117"/>
    <p:sldId id="554" r:id="rId118"/>
    <p:sldId id="557" r:id="rId119"/>
    <p:sldId id="558" r:id="rId120"/>
    <p:sldId id="680" r:id="rId121"/>
    <p:sldId id="681" r:id="rId122"/>
    <p:sldId id="682" r:id="rId123"/>
    <p:sldId id="561" r:id="rId124"/>
    <p:sldId id="559" r:id="rId125"/>
    <p:sldId id="683" r:id="rId126"/>
    <p:sldId id="684" r:id="rId127"/>
    <p:sldId id="686" r:id="rId128"/>
    <p:sldId id="687" r:id="rId129"/>
    <p:sldId id="685" r:id="rId130"/>
    <p:sldId id="562" r:id="rId131"/>
    <p:sldId id="688" r:id="rId132"/>
    <p:sldId id="689" r:id="rId133"/>
    <p:sldId id="690" r:id="rId134"/>
    <p:sldId id="691" r:id="rId135"/>
    <p:sldId id="692" r:id="rId136"/>
    <p:sldId id="693" r:id="rId137"/>
    <p:sldId id="694" r:id="rId138"/>
    <p:sldId id="563" r:id="rId139"/>
    <p:sldId id="594" r:id="rId140"/>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ción" id="{CB6BBEF7-9717-4733-A929-535518E6EBF6}">
          <p14:sldIdLst>
            <p14:sldId id="277"/>
          </p14:sldIdLst>
        </p14:section>
        <p14:section name="Cree su presentación" id="{16378913-E5ED-4281-BAF5-F1F938CB0BED}">
          <p14:sldIdLst>
            <p14:sldId id="432"/>
            <p14:sldId id="371"/>
            <p14:sldId id="364"/>
            <p14:sldId id="597"/>
            <p14:sldId id="598"/>
            <p14:sldId id="599"/>
            <p14:sldId id="505"/>
            <p14:sldId id="600"/>
            <p14:sldId id="506"/>
            <p14:sldId id="507"/>
            <p14:sldId id="509"/>
            <p14:sldId id="601"/>
            <p14:sldId id="603"/>
            <p14:sldId id="604"/>
            <p14:sldId id="605"/>
            <p14:sldId id="602"/>
            <p14:sldId id="606"/>
            <p14:sldId id="607"/>
            <p14:sldId id="695"/>
            <p14:sldId id="608"/>
            <p14:sldId id="609"/>
            <p14:sldId id="510"/>
            <p14:sldId id="610"/>
            <p14:sldId id="611"/>
            <p14:sldId id="612"/>
            <p14:sldId id="613"/>
            <p14:sldId id="614"/>
            <p14:sldId id="615"/>
            <p14:sldId id="616"/>
            <p14:sldId id="617"/>
            <p14:sldId id="511"/>
            <p14:sldId id="512"/>
            <p14:sldId id="514"/>
            <p14:sldId id="618"/>
            <p14:sldId id="619"/>
            <p14:sldId id="516"/>
            <p14:sldId id="620"/>
            <p14:sldId id="621"/>
            <p14:sldId id="622"/>
            <p14:sldId id="519"/>
            <p14:sldId id="517"/>
            <p14:sldId id="623"/>
            <p14:sldId id="624"/>
            <p14:sldId id="625"/>
            <p14:sldId id="628"/>
            <p14:sldId id="629"/>
            <p14:sldId id="630"/>
            <p14:sldId id="626"/>
            <p14:sldId id="631"/>
            <p14:sldId id="632"/>
            <p14:sldId id="627"/>
            <p14:sldId id="633"/>
            <p14:sldId id="635"/>
            <p14:sldId id="636"/>
            <p14:sldId id="637"/>
            <p14:sldId id="638"/>
            <p14:sldId id="639"/>
            <p14:sldId id="641"/>
            <p14:sldId id="642"/>
            <p14:sldId id="520"/>
            <p14:sldId id="643"/>
            <p14:sldId id="644"/>
            <p14:sldId id="645"/>
            <p14:sldId id="646"/>
            <p14:sldId id="647"/>
            <p14:sldId id="648"/>
            <p14:sldId id="515"/>
            <p14:sldId id="522"/>
            <p14:sldId id="649"/>
            <p14:sldId id="523"/>
            <p14:sldId id="650"/>
            <p14:sldId id="534"/>
            <p14:sldId id="651"/>
            <p14:sldId id="536"/>
            <p14:sldId id="652"/>
            <p14:sldId id="653"/>
            <p14:sldId id="654"/>
            <p14:sldId id="655"/>
            <p14:sldId id="656"/>
            <p14:sldId id="657"/>
            <p14:sldId id="524"/>
            <p14:sldId id="658"/>
            <p14:sldId id="525"/>
            <p14:sldId id="537"/>
            <p14:sldId id="539"/>
            <p14:sldId id="659"/>
            <p14:sldId id="660"/>
            <p14:sldId id="538"/>
            <p14:sldId id="661"/>
            <p14:sldId id="662"/>
            <p14:sldId id="663"/>
            <p14:sldId id="664"/>
            <p14:sldId id="665"/>
            <p14:sldId id="540"/>
            <p14:sldId id="541"/>
            <p14:sldId id="666"/>
            <p14:sldId id="542"/>
            <p14:sldId id="667"/>
            <p14:sldId id="545"/>
            <p14:sldId id="546"/>
            <p14:sldId id="668"/>
            <p14:sldId id="669"/>
            <p14:sldId id="670"/>
            <p14:sldId id="672"/>
            <p14:sldId id="674"/>
            <p14:sldId id="671"/>
            <p14:sldId id="544"/>
            <p14:sldId id="551"/>
            <p14:sldId id="552"/>
            <p14:sldId id="675"/>
            <p14:sldId id="676"/>
            <p14:sldId id="677"/>
            <p14:sldId id="553"/>
            <p14:sldId id="678"/>
            <p14:sldId id="679"/>
            <p14:sldId id="554"/>
            <p14:sldId id="557"/>
            <p14:sldId id="558"/>
            <p14:sldId id="680"/>
            <p14:sldId id="681"/>
            <p14:sldId id="682"/>
            <p14:sldId id="561"/>
            <p14:sldId id="559"/>
            <p14:sldId id="683"/>
            <p14:sldId id="684"/>
            <p14:sldId id="686"/>
            <p14:sldId id="687"/>
            <p14:sldId id="685"/>
            <p14:sldId id="562"/>
            <p14:sldId id="688"/>
            <p14:sldId id="689"/>
            <p14:sldId id="690"/>
            <p14:sldId id="691"/>
            <p14:sldId id="692"/>
            <p14:sldId id="693"/>
            <p14:sldId id="694"/>
            <p14:sldId id="563"/>
            <p14:sldId id="594"/>
          </p14:sldIdLst>
        </p14:section>
        <p14:section name="Enriquezca su presentación" id="{E2D565D1-BA5E-44E6-A40E-50A644912248}">
          <p14:sldIdLst/>
        </p14:section>
        <p14:section name="Entregue su presentación" id="{71D59651-8EFA-4415-9623-98B4C4A8699C}">
          <p14:sldIdLst/>
        </p14:section>
        <p14:section name="¡Hay más!" id="{2E16B512-814A-4DC1-A986-25475E10E0E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E101"/>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9825" autoAdjust="0"/>
  </p:normalViewPr>
  <p:slideViewPr>
    <p:cSldViewPr>
      <p:cViewPr varScale="1">
        <p:scale>
          <a:sx n="50" d="100"/>
          <a:sy n="50" d="100"/>
        </p:scale>
        <p:origin x="1478" y="35"/>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00F830A1-3891-4B82-A120-081866556DA0}" type="datetimeFigureOut">
              <a:pPr/>
              <a:t>14/03/2021</a:t>
            </a:fld>
            <a:endParaRPr lang="es-E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58CC9574-A819-4FE4-99A7-1E27AD09ADC2}" type="slidenum">
              <a:pPr/>
              <a:t>‹Nº›</a:t>
            </a:fld>
            <a:endParaRPr lang="es-ES" dirty="0"/>
          </a:p>
        </p:txBody>
      </p:sp>
    </p:spTree>
    <p:extLst>
      <p:ext uri="{BB962C8B-B14F-4D97-AF65-F5344CB8AC3E}">
        <p14:creationId xmlns:p14="http://schemas.microsoft.com/office/powerpoint/2010/main" val="212914127"/>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Este Esta presentación, que se recomienda ver en modo de presentación, muestra las nuevas funciones de PowerPoint. Estas diapositivas están diseñadas para ofrecerle excelentes ideas para las presentaciones que creará en PowerPoint 2010.</a:t>
            </a:r>
          </a:p>
          <a:p>
            <a:endParaRPr lang="es-ES" dirty="0"/>
          </a:p>
          <a:p>
            <a:r>
              <a:rPr lang="es-ES" dirty="0"/>
              <a:t>Para obtener más plantillas de muestra, haga clic en la pestaña Archivo y después, en la ficha Nuevo, haga clic en Plantillas de muestra.</a:t>
            </a:r>
          </a:p>
        </p:txBody>
      </p:sp>
      <p:sp>
        <p:nvSpPr>
          <p:cNvPr id="4" name="Slide Number Placeholder 3"/>
          <p:cNvSpPr>
            <a:spLocks noGrp="1"/>
          </p:cNvSpPr>
          <p:nvPr>
            <p:ph type="sldNum" sz="quarter" idx="10"/>
          </p:nvPr>
        </p:nvSpPr>
        <p:spPr/>
        <p:txBody>
          <a:bodyPr/>
          <a:lstStyle/>
          <a:p>
            <a:fld id="{58CC9574-A819-4FE4-99A7-1E27AD09ADC2}" type="slidenum">
              <a:rPr lang="es-ES" smtClean="0"/>
              <a:pPr/>
              <a:t>1</a:t>
            </a:fld>
            <a:endParaRPr lang="es-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a:t>
            </a:fld>
            <a:endParaRPr lang="es-ES" dirty="0">
              <a:solidFill>
                <a:prstClr val="black"/>
              </a:solidFill>
            </a:endParaRPr>
          </a:p>
        </p:txBody>
      </p:sp>
    </p:spTree>
    <p:extLst>
      <p:ext uri="{BB962C8B-B14F-4D97-AF65-F5344CB8AC3E}">
        <p14:creationId xmlns:p14="http://schemas.microsoft.com/office/powerpoint/2010/main" val="391357868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100</a:t>
            </a:fld>
            <a:endParaRPr lang="es-ES" dirty="0">
              <a:solidFill>
                <a:prstClr val="black"/>
              </a:solidFill>
            </a:endParaRPr>
          </a:p>
        </p:txBody>
      </p:sp>
    </p:spTree>
    <p:extLst>
      <p:ext uri="{BB962C8B-B14F-4D97-AF65-F5344CB8AC3E}">
        <p14:creationId xmlns:p14="http://schemas.microsoft.com/office/powerpoint/2010/main" val="1393601195"/>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101</a:t>
            </a:fld>
            <a:endParaRPr lang="es-ES" dirty="0">
              <a:solidFill>
                <a:prstClr val="black"/>
              </a:solidFill>
            </a:endParaRPr>
          </a:p>
        </p:txBody>
      </p:sp>
    </p:spTree>
    <p:extLst>
      <p:ext uri="{BB962C8B-B14F-4D97-AF65-F5344CB8AC3E}">
        <p14:creationId xmlns:p14="http://schemas.microsoft.com/office/powerpoint/2010/main" val="388435455"/>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102</a:t>
            </a:fld>
            <a:endParaRPr lang="es-ES" dirty="0">
              <a:solidFill>
                <a:prstClr val="black"/>
              </a:solidFill>
            </a:endParaRPr>
          </a:p>
        </p:txBody>
      </p:sp>
    </p:spTree>
    <p:extLst>
      <p:ext uri="{BB962C8B-B14F-4D97-AF65-F5344CB8AC3E}">
        <p14:creationId xmlns:p14="http://schemas.microsoft.com/office/powerpoint/2010/main" val="2223983475"/>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103</a:t>
            </a:fld>
            <a:endParaRPr lang="es-ES" dirty="0">
              <a:solidFill>
                <a:prstClr val="black"/>
              </a:solidFill>
            </a:endParaRPr>
          </a:p>
        </p:txBody>
      </p:sp>
    </p:spTree>
    <p:extLst>
      <p:ext uri="{BB962C8B-B14F-4D97-AF65-F5344CB8AC3E}">
        <p14:creationId xmlns:p14="http://schemas.microsoft.com/office/powerpoint/2010/main" val="3134918913"/>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104</a:t>
            </a:fld>
            <a:endParaRPr lang="es-ES" dirty="0">
              <a:solidFill>
                <a:prstClr val="black"/>
              </a:solidFill>
            </a:endParaRPr>
          </a:p>
        </p:txBody>
      </p:sp>
    </p:spTree>
    <p:extLst>
      <p:ext uri="{BB962C8B-B14F-4D97-AF65-F5344CB8AC3E}">
        <p14:creationId xmlns:p14="http://schemas.microsoft.com/office/powerpoint/2010/main" val="390407402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105</a:t>
            </a:fld>
            <a:endParaRPr lang="es-ES" dirty="0">
              <a:solidFill>
                <a:prstClr val="black"/>
              </a:solidFill>
            </a:endParaRPr>
          </a:p>
        </p:txBody>
      </p:sp>
    </p:spTree>
    <p:extLst>
      <p:ext uri="{BB962C8B-B14F-4D97-AF65-F5344CB8AC3E}">
        <p14:creationId xmlns:p14="http://schemas.microsoft.com/office/powerpoint/2010/main" val="123326591"/>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106</a:t>
            </a:fld>
            <a:endParaRPr lang="es-ES" dirty="0">
              <a:solidFill>
                <a:prstClr val="black"/>
              </a:solidFill>
            </a:endParaRPr>
          </a:p>
        </p:txBody>
      </p:sp>
    </p:spTree>
    <p:extLst>
      <p:ext uri="{BB962C8B-B14F-4D97-AF65-F5344CB8AC3E}">
        <p14:creationId xmlns:p14="http://schemas.microsoft.com/office/powerpoint/2010/main" val="3428204742"/>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107</a:t>
            </a:fld>
            <a:endParaRPr lang="es-ES" dirty="0">
              <a:solidFill>
                <a:prstClr val="black"/>
              </a:solidFill>
            </a:endParaRPr>
          </a:p>
        </p:txBody>
      </p:sp>
    </p:spTree>
    <p:extLst>
      <p:ext uri="{BB962C8B-B14F-4D97-AF65-F5344CB8AC3E}">
        <p14:creationId xmlns:p14="http://schemas.microsoft.com/office/powerpoint/2010/main" val="259424412"/>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108</a:t>
            </a:fld>
            <a:endParaRPr lang="es-ES" dirty="0">
              <a:solidFill>
                <a:prstClr val="black"/>
              </a:solidFill>
            </a:endParaRPr>
          </a:p>
        </p:txBody>
      </p:sp>
    </p:spTree>
    <p:extLst>
      <p:ext uri="{BB962C8B-B14F-4D97-AF65-F5344CB8AC3E}">
        <p14:creationId xmlns:p14="http://schemas.microsoft.com/office/powerpoint/2010/main" val="2437807010"/>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109</a:t>
            </a:fld>
            <a:endParaRPr lang="es-ES" dirty="0">
              <a:solidFill>
                <a:prstClr val="black"/>
              </a:solidFill>
            </a:endParaRPr>
          </a:p>
        </p:txBody>
      </p:sp>
    </p:spTree>
    <p:extLst>
      <p:ext uri="{BB962C8B-B14F-4D97-AF65-F5344CB8AC3E}">
        <p14:creationId xmlns:p14="http://schemas.microsoft.com/office/powerpoint/2010/main" val="3076436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a:t>
            </a:fld>
            <a:endParaRPr lang="es-ES" dirty="0">
              <a:solidFill>
                <a:prstClr val="black"/>
              </a:solidFill>
            </a:endParaRPr>
          </a:p>
        </p:txBody>
      </p:sp>
    </p:spTree>
    <p:extLst>
      <p:ext uri="{BB962C8B-B14F-4D97-AF65-F5344CB8AC3E}">
        <p14:creationId xmlns:p14="http://schemas.microsoft.com/office/powerpoint/2010/main" val="3045381263"/>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110</a:t>
            </a:fld>
            <a:endParaRPr lang="es-ES" dirty="0">
              <a:solidFill>
                <a:prstClr val="black"/>
              </a:solidFill>
            </a:endParaRPr>
          </a:p>
        </p:txBody>
      </p:sp>
    </p:spTree>
    <p:extLst>
      <p:ext uri="{BB962C8B-B14F-4D97-AF65-F5344CB8AC3E}">
        <p14:creationId xmlns:p14="http://schemas.microsoft.com/office/powerpoint/2010/main" val="401275826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111</a:t>
            </a:fld>
            <a:endParaRPr lang="es-ES" dirty="0">
              <a:solidFill>
                <a:prstClr val="black"/>
              </a:solidFill>
            </a:endParaRPr>
          </a:p>
        </p:txBody>
      </p:sp>
    </p:spTree>
    <p:extLst>
      <p:ext uri="{BB962C8B-B14F-4D97-AF65-F5344CB8AC3E}">
        <p14:creationId xmlns:p14="http://schemas.microsoft.com/office/powerpoint/2010/main" val="2682946558"/>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112</a:t>
            </a:fld>
            <a:endParaRPr lang="es-ES" dirty="0">
              <a:solidFill>
                <a:prstClr val="black"/>
              </a:solidFill>
            </a:endParaRPr>
          </a:p>
        </p:txBody>
      </p:sp>
    </p:spTree>
    <p:extLst>
      <p:ext uri="{BB962C8B-B14F-4D97-AF65-F5344CB8AC3E}">
        <p14:creationId xmlns:p14="http://schemas.microsoft.com/office/powerpoint/2010/main" val="4242389138"/>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113</a:t>
            </a:fld>
            <a:endParaRPr lang="es-ES" dirty="0">
              <a:solidFill>
                <a:prstClr val="black"/>
              </a:solidFill>
            </a:endParaRPr>
          </a:p>
        </p:txBody>
      </p:sp>
    </p:spTree>
    <p:extLst>
      <p:ext uri="{BB962C8B-B14F-4D97-AF65-F5344CB8AC3E}">
        <p14:creationId xmlns:p14="http://schemas.microsoft.com/office/powerpoint/2010/main" val="3397218578"/>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114</a:t>
            </a:fld>
            <a:endParaRPr lang="es-ES" dirty="0">
              <a:solidFill>
                <a:prstClr val="black"/>
              </a:solidFill>
            </a:endParaRPr>
          </a:p>
        </p:txBody>
      </p:sp>
    </p:spTree>
    <p:extLst>
      <p:ext uri="{BB962C8B-B14F-4D97-AF65-F5344CB8AC3E}">
        <p14:creationId xmlns:p14="http://schemas.microsoft.com/office/powerpoint/2010/main" val="202660435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115</a:t>
            </a:fld>
            <a:endParaRPr lang="es-ES" dirty="0">
              <a:solidFill>
                <a:prstClr val="black"/>
              </a:solidFill>
            </a:endParaRPr>
          </a:p>
        </p:txBody>
      </p:sp>
    </p:spTree>
    <p:extLst>
      <p:ext uri="{BB962C8B-B14F-4D97-AF65-F5344CB8AC3E}">
        <p14:creationId xmlns:p14="http://schemas.microsoft.com/office/powerpoint/2010/main" val="2499749214"/>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116</a:t>
            </a:fld>
            <a:endParaRPr lang="es-ES" dirty="0">
              <a:solidFill>
                <a:prstClr val="black"/>
              </a:solidFill>
            </a:endParaRPr>
          </a:p>
        </p:txBody>
      </p:sp>
    </p:spTree>
    <p:extLst>
      <p:ext uri="{BB962C8B-B14F-4D97-AF65-F5344CB8AC3E}">
        <p14:creationId xmlns:p14="http://schemas.microsoft.com/office/powerpoint/2010/main" val="1352313244"/>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117</a:t>
            </a:fld>
            <a:endParaRPr lang="es-ES" dirty="0">
              <a:solidFill>
                <a:prstClr val="black"/>
              </a:solidFill>
            </a:endParaRPr>
          </a:p>
        </p:txBody>
      </p:sp>
    </p:spTree>
    <p:extLst>
      <p:ext uri="{BB962C8B-B14F-4D97-AF65-F5344CB8AC3E}">
        <p14:creationId xmlns:p14="http://schemas.microsoft.com/office/powerpoint/2010/main" val="3054306553"/>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118</a:t>
            </a:fld>
            <a:endParaRPr lang="es-ES" dirty="0">
              <a:solidFill>
                <a:prstClr val="black"/>
              </a:solidFill>
            </a:endParaRPr>
          </a:p>
        </p:txBody>
      </p:sp>
    </p:spTree>
    <p:extLst>
      <p:ext uri="{BB962C8B-B14F-4D97-AF65-F5344CB8AC3E}">
        <p14:creationId xmlns:p14="http://schemas.microsoft.com/office/powerpoint/2010/main" val="1863120817"/>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119</a:t>
            </a:fld>
            <a:endParaRPr lang="es-ES" dirty="0">
              <a:solidFill>
                <a:prstClr val="black"/>
              </a:solidFill>
            </a:endParaRPr>
          </a:p>
        </p:txBody>
      </p:sp>
    </p:spTree>
    <p:extLst>
      <p:ext uri="{BB962C8B-B14F-4D97-AF65-F5344CB8AC3E}">
        <p14:creationId xmlns:p14="http://schemas.microsoft.com/office/powerpoint/2010/main" val="2692933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a:t>
            </a:fld>
            <a:endParaRPr lang="es-ES" dirty="0">
              <a:solidFill>
                <a:prstClr val="black"/>
              </a:solidFill>
            </a:endParaRPr>
          </a:p>
        </p:txBody>
      </p:sp>
    </p:spTree>
    <p:extLst>
      <p:ext uri="{BB962C8B-B14F-4D97-AF65-F5344CB8AC3E}">
        <p14:creationId xmlns:p14="http://schemas.microsoft.com/office/powerpoint/2010/main" val="187844151"/>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120</a:t>
            </a:fld>
            <a:endParaRPr lang="es-ES" dirty="0">
              <a:solidFill>
                <a:prstClr val="black"/>
              </a:solidFill>
            </a:endParaRPr>
          </a:p>
        </p:txBody>
      </p:sp>
    </p:spTree>
    <p:extLst>
      <p:ext uri="{BB962C8B-B14F-4D97-AF65-F5344CB8AC3E}">
        <p14:creationId xmlns:p14="http://schemas.microsoft.com/office/powerpoint/2010/main" val="349978930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121</a:t>
            </a:fld>
            <a:endParaRPr lang="es-ES" dirty="0">
              <a:solidFill>
                <a:prstClr val="black"/>
              </a:solidFill>
            </a:endParaRPr>
          </a:p>
        </p:txBody>
      </p:sp>
    </p:spTree>
    <p:extLst>
      <p:ext uri="{BB962C8B-B14F-4D97-AF65-F5344CB8AC3E}">
        <p14:creationId xmlns:p14="http://schemas.microsoft.com/office/powerpoint/2010/main" val="1380155016"/>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122</a:t>
            </a:fld>
            <a:endParaRPr lang="es-ES" dirty="0">
              <a:solidFill>
                <a:prstClr val="black"/>
              </a:solidFill>
            </a:endParaRPr>
          </a:p>
        </p:txBody>
      </p:sp>
    </p:spTree>
    <p:extLst>
      <p:ext uri="{BB962C8B-B14F-4D97-AF65-F5344CB8AC3E}">
        <p14:creationId xmlns:p14="http://schemas.microsoft.com/office/powerpoint/2010/main" val="860617204"/>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123</a:t>
            </a:fld>
            <a:endParaRPr lang="es-ES" dirty="0">
              <a:solidFill>
                <a:prstClr val="black"/>
              </a:solidFill>
            </a:endParaRPr>
          </a:p>
        </p:txBody>
      </p:sp>
    </p:spTree>
    <p:extLst>
      <p:ext uri="{BB962C8B-B14F-4D97-AF65-F5344CB8AC3E}">
        <p14:creationId xmlns:p14="http://schemas.microsoft.com/office/powerpoint/2010/main" val="10817295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124</a:t>
            </a:fld>
            <a:endParaRPr lang="es-ES" dirty="0">
              <a:solidFill>
                <a:prstClr val="black"/>
              </a:solidFill>
            </a:endParaRPr>
          </a:p>
        </p:txBody>
      </p:sp>
    </p:spTree>
    <p:extLst>
      <p:ext uri="{BB962C8B-B14F-4D97-AF65-F5344CB8AC3E}">
        <p14:creationId xmlns:p14="http://schemas.microsoft.com/office/powerpoint/2010/main" val="4181217353"/>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125</a:t>
            </a:fld>
            <a:endParaRPr lang="es-ES" dirty="0">
              <a:solidFill>
                <a:prstClr val="black"/>
              </a:solidFill>
            </a:endParaRPr>
          </a:p>
        </p:txBody>
      </p:sp>
    </p:spTree>
    <p:extLst>
      <p:ext uri="{BB962C8B-B14F-4D97-AF65-F5344CB8AC3E}">
        <p14:creationId xmlns:p14="http://schemas.microsoft.com/office/powerpoint/2010/main" val="2632055322"/>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126</a:t>
            </a:fld>
            <a:endParaRPr lang="es-ES" dirty="0">
              <a:solidFill>
                <a:prstClr val="black"/>
              </a:solidFill>
            </a:endParaRPr>
          </a:p>
        </p:txBody>
      </p:sp>
    </p:spTree>
    <p:extLst>
      <p:ext uri="{BB962C8B-B14F-4D97-AF65-F5344CB8AC3E}">
        <p14:creationId xmlns:p14="http://schemas.microsoft.com/office/powerpoint/2010/main" val="3395930816"/>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127</a:t>
            </a:fld>
            <a:endParaRPr lang="es-ES" dirty="0">
              <a:solidFill>
                <a:prstClr val="black"/>
              </a:solidFill>
            </a:endParaRPr>
          </a:p>
        </p:txBody>
      </p:sp>
    </p:spTree>
    <p:extLst>
      <p:ext uri="{BB962C8B-B14F-4D97-AF65-F5344CB8AC3E}">
        <p14:creationId xmlns:p14="http://schemas.microsoft.com/office/powerpoint/2010/main" val="615222671"/>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128</a:t>
            </a:fld>
            <a:endParaRPr lang="es-ES" dirty="0">
              <a:solidFill>
                <a:prstClr val="black"/>
              </a:solidFill>
            </a:endParaRPr>
          </a:p>
        </p:txBody>
      </p:sp>
    </p:spTree>
    <p:extLst>
      <p:ext uri="{BB962C8B-B14F-4D97-AF65-F5344CB8AC3E}">
        <p14:creationId xmlns:p14="http://schemas.microsoft.com/office/powerpoint/2010/main" val="2633095467"/>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129</a:t>
            </a:fld>
            <a:endParaRPr lang="es-ES" dirty="0">
              <a:solidFill>
                <a:prstClr val="black"/>
              </a:solidFill>
            </a:endParaRPr>
          </a:p>
        </p:txBody>
      </p:sp>
    </p:spTree>
    <p:extLst>
      <p:ext uri="{BB962C8B-B14F-4D97-AF65-F5344CB8AC3E}">
        <p14:creationId xmlns:p14="http://schemas.microsoft.com/office/powerpoint/2010/main" val="1006224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a:t>
            </a:fld>
            <a:endParaRPr lang="es-ES" dirty="0">
              <a:solidFill>
                <a:prstClr val="black"/>
              </a:solidFill>
            </a:endParaRPr>
          </a:p>
        </p:txBody>
      </p:sp>
    </p:spTree>
    <p:extLst>
      <p:ext uri="{BB962C8B-B14F-4D97-AF65-F5344CB8AC3E}">
        <p14:creationId xmlns:p14="http://schemas.microsoft.com/office/powerpoint/2010/main" val="332262923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130</a:t>
            </a:fld>
            <a:endParaRPr lang="es-ES" dirty="0">
              <a:solidFill>
                <a:prstClr val="black"/>
              </a:solidFill>
            </a:endParaRPr>
          </a:p>
        </p:txBody>
      </p:sp>
    </p:spTree>
    <p:extLst>
      <p:ext uri="{BB962C8B-B14F-4D97-AF65-F5344CB8AC3E}">
        <p14:creationId xmlns:p14="http://schemas.microsoft.com/office/powerpoint/2010/main" val="353980318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131</a:t>
            </a:fld>
            <a:endParaRPr lang="es-ES" dirty="0">
              <a:solidFill>
                <a:prstClr val="black"/>
              </a:solidFill>
            </a:endParaRPr>
          </a:p>
        </p:txBody>
      </p:sp>
    </p:spTree>
    <p:extLst>
      <p:ext uri="{BB962C8B-B14F-4D97-AF65-F5344CB8AC3E}">
        <p14:creationId xmlns:p14="http://schemas.microsoft.com/office/powerpoint/2010/main" val="3233403410"/>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132</a:t>
            </a:fld>
            <a:endParaRPr lang="es-ES" dirty="0">
              <a:solidFill>
                <a:prstClr val="black"/>
              </a:solidFill>
            </a:endParaRPr>
          </a:p>
        </p:txBody>
      </p:sp>
    </p:spTree>
    <p:extLst>
      <p:ext uri="{BB962C8B-B14F-4D97-AF65-F5344CB8AC3E}">
        <p14:creationId xmlns:p14="http://schemas.microsoft.com/office/powerpoint/2010/main" val="305430598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133</a:t>
            </a:fld>
            <a:endParaRPr lang="es-ES" dirty="0">
              <a:solidFill>
                <a:prstClr val="black"/>
              </a:solidFill>
            </a:endParaRPr>
          </a:p>
        </p:txBody>
      </p:sp>
    </p:spTree>
    <p:extLst>
      <p:ext uri="{BB962C8B-B14F-4D97-AF65-F5344CB8AC3E}">
        <p14:creationId xmlns:p14="http://schemas.microsoft.com/office/powerpoint/2010/main" val="3836576181"/>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134</a:t>
            </a:fld>
            <a:endParaRPr lang="es-ES" dirty="0">
              <a:solidFill>
                <a:prstClr val="black"/>
              </a:solidFill>
            </a:endParaRPr>
          </a:p>
        </p:txBody>
      </p:sp>
    </p:spTree>
    <p:extLst>
      <p:ext uri="{BB962C8B-B14F-4D97-AF65-F5344CB8AC3E}">
        <p14:creationId xmlns:p14="http://schemas.microsoft.com/office/powerpoint/2010/main" val="3145492304"/>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135</a:t>
            </a:fld>
            <a:endParaRPr lang="es-ES" dirty="0">
              <a:solidFill>
                <a:prstClr val="black"/>
              </a:solidFill>
            </a:endParaRPr>
          </a:p>
        </p:txBody>
      </p:sp>
    </p:spTree>
    <p:extLst>
      <p:ext uri="{BB962C8B-B14F-4D97-AF65-F5344CB8AC3E}">
        <p14:creationId xmlns:p14="http://schemas.microsoft.com/office/powerpoint/2010/main" val="1902382030"/>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136</a:t>
            </a:fld>
            <a:endParaRPr lang="es-ES" dirty="0">
              <a:solidFill>
                <a:prstClr val="black"/>
              </a:solidFill>
            </a:endParaRPr>
          </a:p>
        </p:txBody>
      </p:sp>
    </p:spTree>
    <p:extLst>
      <p:ext uri="{BB962C8B-B14F-4D97-AF65-F5344CB8AC3E}">
        <p14:creationId xmlns:p14="http://schemas.microsoft.com/office/powerpoint/2010/main" val="3356813719"/>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137</a:t>
            </a:fld>
            <a:endParaRPr lang="es-ES" dirty="0">
              <a:solidFill>
                <a:prstClr val="black"/>
              </a:solidFill>
            </a:endParaRPr>
          </a:p>
        </p:txBody>
      </p:sp>
    </p:spTree>
    <p:extLst>
      <p:ext uri="{BB962C8B-B14F-4D97-AF65-F5344CB8AC3E}">
        <p14:creationId xmlns:p14="http://schemas.microsoft.com/office/powerpoint/2010/main" val="2351412840"/>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138</a:t>
            </a:fld>
            <a:endParaRPr lang="es-ES" dirty="0">
              <a:solidFill>
                <a:prstClr val="black"/>
              </a:solidFill>
            </a:endParaRPr>
          </a:p>
        </p:txBody>
      </p:sp>
    </p:spTree>
    <p:extLst>
      <p:ext uri="{BB962C8B-B14F-4D97-AF65-F5344CB8AC3E}">
        <p14:creationId xmlns:p14="http://schemas.microsoft.com/office/powerpoint/2010/main" val="341893579"/>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139</a:t>
            </a:fld>
            <a:endParaRPr lang="es-ES" dirty="0">
              <a:solidFill>
                <a:prstClr val="black"/>
              </a:solidFill>
            </a:endParaRPr>
          </a:p>
        </p:txBody>
      </p:sp>
    </p:spTree>
    <p:extLst>
      <p:ext uri="{BB962C8B-B14F-4D97-AF65-F5344CB8AC3E}">
        <p14:creationId xmlns:p14="http://schemas.microsoft.com/office/powerpoint/2010/main" val="3820181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14</a:t>
            </a:fld>
            <a:endParaRPr lang="es-ES" dirty="0">
              <a:solidFill>
                <a:prstClr val="black"/>
              </a:solidFill>
            </a:endParaRPr>
          </a:p>
        </p:txBody>
      </p:sp>
    </p:spTree>
    <p:extLst>
      <p:ext uri="{BB962C8B-B14F-4D97-AF65-F5344CB8AC3E}">
        <p14:creationId xmlns:p14="http://schemas.microsoft.com/office/powerpoint/2010/main" val="569938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15</a:t>
            </a:fld>
            <a:endParaRPr lang="es-ES" dirty="0">
              <a:solidFill>
                <a:prstClr val="black"/>
              </a:solidFill>
            </a:endParaRPr>
          </a:p>
        </p:txBody>
      </p:sp>
    </p:spTree>
    <p:extLst>
      <p:ext uri="{BB962C8B-B14F-4D97-AF65-F5344CB8AC3E}">
        <p14:creationId xmlns:p14="http://schemas.microsoft.com/office/powerpoint/2010/main" val="1854877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16</a:t>
            </a:fld>
            <a:endParaRPr lang="es-ES" dirty="0">
              <a:solidFill>
                <a:prstClr val="black"/>
              </a:solidFill>
            </a:endParaRPr>
          </a:p>
        </p:txBody>
      </p:sp>
    </p:spTree>
    <p:extLst>
      <p:ext uri="{BB962C8B-B14F-4D97-AF65-F5344CB8AC3E}">
        <p14:creationId xmlns:p14="http://schemas.microsoft.com/office/powerpoint/2010/main" val="17533521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17</a:t>
            </a:fld>
            <a:endParaRPr lang="es-ES" dirty="0">
              <a:solidFill>
                <a:prstClr val="black"/>
              </a:solidFill>
            </a:endParaRPr>
          </a:p>
        </p:txBody>
      </p:sp>
    </p:spTree>
    <p:extLst>
      <p:ext uri="{BB962C8B-B14F-4D97-AF65-F5344CB8AC3E}">
        <p14:creationId xmlns:p14="http://schemas.microsoft.com/office/powerpoint/2010/main" val="11645830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18</a:t>
            </a:fld>
            <a:endParaRPr lang="es-ES" dirty="0">
              <a:solidFill>
                <a:prstClr val="black"/>
              </a:solidFill>
            </a:endParaRPr>
          </a:p>
        </p:txBody>
      </p:sp>
    </p:spTree>
    <p:extLst>
      <p:ext uri="{BB962C8B-B14F-4D97-AF65-F5344CB8AC3E}">
        <p14:creationId xmlns:p14="http://schemas.microsoft.com/office/powerpoint/2010/main" val="39966660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19</a:t>
            </a:fld>
            <a:endParaRPr lang="es-ES" dirty="0">
              <a:solidFill>
                <a:prstClr val="black"/>
              </a:solidFill>
            </a:endParaRPr>
          </a:p>
        </p:txBody>
      </p:sp>
    </p:spTree>
    <p:extLst>
      <p:ext uri="{BB962C8B-B14F-4D97-AF65-F5344CB8AC3E}">
        <p14:creationId xmlns:p14="http://schemas.microsoft.com/office/powerpoint/2010/main" val="100758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a:t>
            </a:fld>
            <a:endParaRPr lang="es-ES" dirty="0">
              <a:solidFill>
                <a:prstClr val="black"/>
              </a:solidFill>
            </a:endParaRPr>
          </a:p>
        </p:txBody>
      </p:sp>
    </p:spTree>
    <p:extLst>
      <p:ext uri="{BB962C8B-B14F-4D97-AF65-F5344CB8AC3E}">
        <p14:creationId xmlns:p14="http://schemas.microsoft.com/office/powerpoint/2010/main" val="19281859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20</a:t>
            </a:fld>
            <a:endParaRPr lang="es-ES" dirty="0">
              <a:solidFill>
                <a:prstClr val="black"/>
              </a:solidFill>
            </a:endParaRPr>
          </a:p>
        </p:txBody>
      </p:sp>
    </p:spTree>
    <p:extLst>
      <p:ext uri="{BB962C8B-B14F-4D97-AF65-F5344CB8AC3E}">
        <p14:creationId xmlns:p14="http://schemas.microsoft.com/office/powerpoint/2010/main" val="2533963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21</a:t>
            </a:fld>
            <a:endParaRPr lang="es-ES" dirty="0">
              <a:solidFill>
                <a:prstClr val="black"/>
              </a:solidFill>
            </a:endParaRPr>
          </a:p>
        </p:txBody>
      </p:sp>
    </p:spTree>
    <p:extLst>
      <p:ext uri="{BB962C8B-B14F-4D97-AF65-F5344CB8AC3E}">
        <p14:creationId xmlns:p14="http://schemas.microsoft.com/office/powerpoint/2010/main" val="14884378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22</a:t>
            </a:fld>
            <a:endParaRPr lang="es-ES" dirty="0">
              <a:solidFill>
                <a:prstClr val="black"/>
              </a:solidFill>
            </a:endParaRPr>
          </a:p>
        </p:txBody>
      </p:sp>
    </p:spTree>
    <p:extLst>
      <p:ext uri="{BB962C8B-B14F-4D97-AF65-F5344CB8AC3E}">
        <p14:creationId xmlns:p14="http://schemas.microsoft.com/office/powerpoint/2010/main" val="4010206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23</a:t>
            </a:fld>
            <a:endParaRPr lang="es-ES" dirty="0">
              <a:solidFill>
                <a:prstClr val="black"/>
              </a:solidFill>
            </a:endParaRPr>
          </a:p>
        </p:txBody>
      </p:sp>
    </p:spTree>
    <p:extLst>
      <p:ext uri="{BB962C8B-B14F-4D97-AF65-F5344CB8AC3E}">
        <p14:creationId xmlns:p14="http://schemas.microsoft.com/office/powerpoint/2010/main" val="27459652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24</a:t>
            </a:fld>
            <a:endParaRPr lang="es-ES" dirty="0">
              <a:solidFill>
                <a:prstClr val="black"/>
              </a:solidFill>
            </a:endParaRPr>
          </a:p>
        </p:txBody>
      </p:sp>
    </p:spTree>
    <p:extLst>
      <p:ext uri="{BB962C8B-B14F-4D97-AF65-F5344CB8AC3E}">
        <p14:creationId xmlns:p14="http://schemas.microsoft.com/office/powerpoint/2010/main" val="14627520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25</a:t>
            </a:fld>
            <a:endParaRPr lang="es-ES" dirty="0">
              <a:solidFill>
                <a:prstClr val="black"/>
              </a:solidFill>
            </a:endParaRPr>
          </a:p>
        </p:txBody>
      </p:sp>
    </p:spTree>
    <p:extLst>
      <p:ext uri="{BB962C8B-B14F-4D97-AF65-F5344CB8AC3E}">
        <p14:creationId xmlns:p14="http://schemas.microsoft.com/office/powerpoint/2010/main" val="21752331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26</a:t>
            </a:fld>
            <a:endParaRPr lang="es-ES" dirty="0">
              <a:solidFill>
                <a:prstClr val="black"/>
              </a:solidFill>
            </a:endParaRPr>
          </a:p>
        </p:txBody>
      </p:sp>
    </p:spTree>
    <p:extLst>
      <p:ext uri="{BB962C8B-B14F-4D97-AF65-F5344CB8AC3E}">
        <p14:creationId xmlns:p14="http://schemas.microsoft.com/office/powerpoint/2010/main" val="16077055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27</a:t>
            </a:fld>
            <a:endParaRPr lang="es-ES" dirty="0">
              <a:solidFill>
                <a:prstClr val="black"/>
              </a:solidFill>
            </a:endParaRPr>
          </a:p>
        </p:txBody>
      </p:sp>
    </p:spTree>
    <p:extLst>
      <p:ext uri="{BB962C8B-B14F-4D97-AF65-F5344CB8AC3E}">
        <p14:creationId xmlns:p14="http://schemas.microsoft.com/office/powerpoint/2010/main" val="21880914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28</a:t>
            </a:fld>
            <a:endParaRPr lang="es-ES" dirty="0">
              <a:solidFill>
                <a:prstClr val="black"/>
              </a:solidFill>
            </a:endParaRPr>
          </a:p>
        </p:txBody>
      </p:sp>
    </p:spTree>
    <p:extLst>
      <p:ext uri="{BB962C8B-B14F-4D97-AF65-F5344CB8AC3E}">
        <p14:creationId xmlns:p14="http://schemas.microsoft.com/office/powerpoint/2010/main" val="1965394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29</a:t>
            </a:fld>
            <a:endParaRPr lang="es-ES" dirty="0">
              <a:solidFill>
                <a:prstClr val="black"/>
              </a:solidFill>
            </a:endParaRPr>
          </a:p>
        </p:txBody>
      </p:sp>
    </p:spTree>
    <p:extLst>
      <p:ext uri="{BB962C8B-B14F-4D97-AF65-F5344CB8AC3E}">
        <p14:creationId xmlns:p14="http://schemas.microsoft.com/office/powerpoint/2010/main" val="278109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a:t>
            </a:fld>
            <a:endParaRPr lang="es-ES" dirty="0">
              <a:solidFill>
                <a:prstClr val="black"/>
              </a:solidFill>
            </a:endParaRPr>
          </a:p>
        </p:txBody>
      </p:sp>
    </p:spTree>
    <p:extLst>
      <p:ext uri="{BB962C8B-B14F-4D97-AF65-F5344CB8AC3E}">
        <p14:creationId xmlns:p14="http://schemas.microsoft.com/office/powerpoint/2010/main" val="30299544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30</a:t>
            </a:fld>
            <a:endParaRPr lang="es-ES" dirty="0">
              <a:solidFill>
                <a:prstClr val="black"/>
              </a:solidFill>
            </a:endParaRPr>
          </a:p>
        </p:txBody>
      </p:sp>
    </p:spTree>
    <p:extLst>
      <p:ext uri="{BB962C8B-B14F-4D97-AF65-F5344CB8AC3E}">
        <p14:creationId xmlns:p14="http://schemas.microsoft.com/office/powerpoint/2010/main" val="2148567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31</a:t>
            </a:fld>
            <a:endParaRPr lang="es-ES" dirty="0">
              <a:solidFill>
                <a:prstClr val="black"/>
              </a:solidFill>
            </a:endParaRPr>
          </a:p>
        </p:txBody>
      </p:sp>
    </p:spTree>
    <p:extLst>
      <p:ext uri="{BB962C8B-B14F-4D97-AF65-F5344CB8AC3E}">
        <p14:creationId xmlns:p14="http://schemas.microsoft.com/office/powerpoint/2010/main" val="5264616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32</a:t>
            </a:fld>
            <a:endParaRPr lang="es-ES" dirty="0">
              <a:solidFill>
                <a:prstClr val="black"/>
              </a:solidFill>
            </a:endParaRPr>
          </a:p>
        </p:txBody>
      </p:sp>
    </p:spTree>
    <p:extLst>
      <p:ext uri="{BB962C8B-B14F-4D97-AF65-F5344CB8AC3E}">
        <p14:creationId xmlns:p14="http://schemas.microsoft.com/office/powerpoint/2010/main" val="39396757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33</a:t>
            </a:fld>
            <a:endParaRPr lang="es-ES" dirty="0">
              <a:solidFill>
                <a:prstClr val="black"/>
              </a:solidFill>
            </a:endParaRPr>
          </a:p>
        </p:txBody>
      </p:sp>
    </p:spTree>
    <p:extLst>
      <p:ext uri="{BB962C8B-B14F-4D97-AF65-F5344CB8AC3E}">
        <p14:creationId xmlns:p14="http://schemas.microsoft.com/office/powerpoint/2010/main" val="38603941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34</a:t>
            </a:fld>
            <a:endParaRPr lang="es-ES" dirty="0">
              <a:solidFill>
                <a:prstClr val="black"/>
              </a:solidFill>
            </a:endParaRPr>
          </a:p>
        </p:txBody>
      </p:sp>
    </p:spTree>
    <p:extLst>
      <p:ext uri="{BB962C8B-B14F-4D97-AF65-F5344CB8AC3E}">
        <p14:creationId xmlns:p14="http://schemas.microsoft.com/office/powerpoint/2010/main" val="9827921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35</a:t>
            </a:fld>
            <a:endParaRPr lang="es-ES" dirty="0">
              <a:solidFill>
                <a:prstClr val="black"/>
              </a:solidFill>
            </a:endParaRPr>
          </a:p>
        </p:txBody>
      </p:sp>
    </p:spTree>
    <p:extLst>
      <p:ext uri="{BB962C8B-B14F-4D97-AF65-F5344CB8AC3E}">
        <p14:creationId xmlns:p14="http://schemas.microsoft.com/office/powerpoint/2010/main" val="14793018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36</a:t>
            </a:fld>
            <a:endParaRPr lang="es-ES" dirty="0">
              <a:solidFill>
                <a:prstClr val="black"/>
              </a:solidFill>
            </a:endParaRPr>
          </a:p>
        </p:txBody>
      </p:sp>
    </p:spTree>
    <p:extLst>
      <p:ext uri="{BB962C8B-B14F-4D97-AF65-F5344CB8AC3E}">
        <p14:creationId xmlns:p14="http://schemas.microsoft.com/office/powerpoint/2010/main" val="1682194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37</a:t>
            </a:fld>
            <a:endParaRPr lang="es-ES" dirty="0">
              <a:solidFill>
                <a:prstClr val="black"/>
              </a:solidFill>
            </a:endParaRPr>
          </a:p>
        </p:txBody>
      </p:sp>
    </p:spTree>
    <p:extLst>
      <p:ext uri="{BB962C8B-B14F-4D97-AF65-F5344CB8AC3E}">
        <p14:creationId xmlns:p14="http://schemas.microsoft.com/office/powerpoint/2010/main" val="26525697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38</a:t>
            </a:fld>
            <a:endParaRPr lang="es-ES" dirty="0">
              <a:solidFill>
                <a:prstClr val="black"/>
              </a:solidFill>
            </a:endParaRPr>
          </a:p>
        </p:txBody>
      </p:sp>
    </p:spTree>
    <p:extLst>
      <p:ext uri="{BB962C8B-B14F-4D97-AF65-F5344CB8AC3E}">
        <p14:creationId xmlns:p14="http://schemas.microsoft.com/office/powerpoint/2010/main" val="36742883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39</a:t>
            </a:fld>
            <a:endParaRPr lang="es-ES" dirty="0">
              <a:solidFill>
                <a:prstClr val="black"/>
              </a:solidFill>
            </a:endParaRPr>
          </a:p>
        </p:txBody>
      </p:sp>
    </p:spTree>
    <p:extLst>
      <p:ext uri="{BB962C8B-B14F-4D97-AF65-F5344CB8AC3E}">
        <p14:creationId xmlns:p14="http://schemas.microsoft.com/office/powerpoint/2010/main" val="165096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a:t>
            </a:fld>
            <a:endParaRPr lang="es-ES" dirty="0">
              <a:solidFill>
                <a:prstClr val="black"/>
              </a:solidFill>
            </a:endParaRPr>
          </a:p>
        </p:txBody>
      </p:sp>
    </p:spTree>
    <p:extLst>
      <p:ext uri="{BB962C8B-B14F-4D97-AF65-F5344CB8AC3E}">
        <p14:creationId xmlns:p14="http://schemas.microsoft.com/office/powerpoint/2010/main" val="15421530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40</a:t>
            </a:fld>
            <a:endParaRPr lang="es-ES" dirty="0">
              <a:solidFill>
                <a:prstClr val="black"/>
              </a:solidFill>
            </a:endParaRPr>
          </a:p>
        </p:txBody>
      </p:sp>
    </p:spTree>
    <p:extLst>
      <p:ext uri="{BB962C8B-B14F-4D97-AF65-F5344CB8AC3E}">
        <p14:creationId xmlns:p14="http://schemas.microsoft.com/office/powerpoint/2010/main" val="18648460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41</a:t>
            </a:fld>
            <a:endParaRPr lang="es-ES" dirty="0">
              <a:solidFill>
                <a:prstClr val="black"/>
              </a:solidFill>
            </a:endParaRPr>
          </a:p>
        </p:txBody>
      </p:sp>
    </p:spTree>
    <p:extLst>
      <p:ext uri="{BB962C8B-B14F-4D97-AF65-F5344CB8AC3E}">
        <p14:creationId xmlns:p14="http://schemas.microsoft.com/office/powerpoint/2010/main" val="22092223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42</a:t>
            </a:fld>
            <a:endParaRPr lang="es-ES" dirty="0">
              <a:solidFill>
                <a:prstClr val="black"/>
              </a:solidFill>
            </a:endParaRPr>
          </a:p>
        </p:txBody>
      </p:sp>
    </p:spTree>
    <p:extLst>
      <p:ext uri="{BB962C8B-B14F-4D97-AF65-F5344CB8AC3E}">
        <p14:creationId xmlns:p14="http://schemas.microsoft.com/office/powerpoint/2010/main" val="34127826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43</a:t>
            </a:fld>
            <a:endParaRPr lang="es-ES" dirty="0">
              <a:solidFill>
                <a:prstClr val="black"/>
              </a:solidFill>
            </a:endParaRPr>
          </a:p>
        </p:txBody>
      </p:sp>
    </p:spTree>
    <p:extLst>
      <p:ext uri="{BB962C8B-B14F-4D97-AF65-F5344CB8AC3E}">
        <p14:creationId xmlns:p14="http://schemas.microsoft.com/office/powerpoint/2010/main" val="19302622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44</a:t>
            </a:fld>
            <a:endParaRPr lang="es-ES" dirty="0">
              <a:solidFill>
                <a:prstClr val="black"/>
              </a:solidFill>
            </a:endParaRPr>
          </a:p>
        </p:txBody>
      </p:sp>
    </p:spTree>
    <p:extLst>
      <p:ext uri="{BB962C8B-B14F-4D97-AF65-F5344CB8AC3E}">
        <p14:creationId xmlns:p14="http://schemas.microsoft.com/office/powerpoint/2010/main" val="28372760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45</a:t>
            </a:fld>
            <a:endParaRPr lang="es-ES" dirty="0">
              <a:solidFill>
                <a:prstClr val="black"/>
              </a:solidFill>
            </a:endParaRPr>
          </a:p>
        </p:txBody>
      </p:sp>
    </p:spTree>
    <p:extLst>
      <p:ext uri="{BB962C8B-B14F-4D97-AF65-F5344CB8AC3E}">
        <p14:creationId xmlns:p14="http://schemas.microsoft.com/office/powerpoint/2010/main" val="359440935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46</a:t>
            </a:fld>
            <a:endParaRPr lang="es-ES" dirty="0">
              <a:solidFill>
                <a:prstClr val="black"/>
              </a:solidFill>
            </a:endParaRPr>
          </a:p>
        </p:txBody>
      </p:sp>
    </p:spTree>
    <p:extLst>
      <p:ext uri="{BB962C8B-B14F-4D97-AF65-F5344CB8AC3E}">
        <p14:creationId xmlns:p14="http://schemas.microsoft.com/office/powerpoint/2010/main" val="37189058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47</a:t>
            </a:fld>
            <a:endParaRPr lang="es-ES" dirty="0">
              <a:solidFill>
                <a:prstClr val="black"/>
              </a:solidFill>
            </a:endParaRPr>
          </a:p>
        </p:txBody>
      </p:sp>
    </p:spTree>
    <p:extLst>
      <p:ext uri="{BB962C8B-B14F-4D97-AF65-F5344CB8AC3E}">
        <p14:creationId xmlns:p14="http://schemas.microsoft.com/office/powerpoint/2010/main" val="339884092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48</a:t>
            </a:fld>
            <a:endParaRPr lang="es-ES" dirty="0">
              <a:solidFill>
                <a:prstClr val="black"/>
              </a:solidFill>
            </a:endParaRPr>
          </a:p>
        </p:txBody>
      </p:sp>
    </p:spTree>
    <p:extLst>
      <p:ext uri="{BB962C8B-B14F-4D97-AF65-F5344CB8AC3E}">
        <p14:creationId xmlns:p14="http://schemas.microsoft.com/office/powerpoint/2010/main" val="14806052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49</a:t>
            </a:fld>
            <a:endParaRPr lang="es-ES" dirty="0">
              <a:solidFill>
                <a:prstClr val="black"/>
              </a:solidFill>
            </a:endParaRPr>
          </a:p>
        </p:txBody>
      </p:sp>
    </p:spTree>
    <p:extLst>
      <p:ext uri="{BB962C8B-B14F-4D97-AF65-F5344CB8AC3E}">
        <p14:creationId xmlns:p14="http://schemas.microsoft.com/office/powerpoint/2010/main" val="3974720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a:t>
            </a:fld>
            <a:endParaRPr lang="es-ES" dirty="0">
              <a:solidFill>
                <a:prstClr val="black"/>
              </a:solidFill>
            </a:endParaRPr>
          </a:p>
        </p:txBody>
      </p:sp>
    </p:spTree>
    <p:extLst>
      <p:ext uri="{BB962C8B-B14F-4D97-AF65-F5344CB8AC3E}">
        <p14:creationId xmlns:p14="http://schemas.microsoft.com/office/powerpoint/2010/main" val="420730475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50</a:t>
            </a:fld>
            <a:endParaRPr lang="es-ES" dirty="0">
              <a:solidFill>
                <a:prstClr val="black"/>
              </a:solidFill>
            </a:endParaRPr>
          </a:p>
        </p:txBody>
      </p:sp>
    </p:spTree>
    <p:extLst>
      <p:ext uri="{BB962C8B-B14F-4D97-AF65-F5344CB8AC3E}">
        <p14:creationId xmlns:p14="http://schemas.microsoft.com/office/powerpoint/2010/main" val="194243530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51</a:t>
            </a:fld>
            <a:endParaRPr lang="es-ES" dirty="0">
              <a:solidFill>
                <a:prstClr val="black"/>
              </a:solidFill>
            </a:endParaRPr>
          </a:p>
        </p:txBody>
      </p:sp>
    </p:spTree>
    <p:extLst>
      <p:ext uri="{BB962C8B-B14F-4D97-AF65-F5344CB8AC3E}">
        <p14:creationId xmlns:p14="http://schemas.microsoft.com/office/powerpoint/2010/main" val="79073906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52</a:t>
            </a:fld>
            <a:endParaRPr lang="es-ES" dirty="0">
              <a:solidFill>
                <a:prstClr val="black"/>
              </a:solidFill>
            </a:endParaRPr>
          </a:p>
        </p:txBody>
      </p:sp>
    </p:spTree>
    <p:extLst>
      <p:ext uri="{BB962C8B-B14F-4D97-AF65-F5344CB8AC3E}">
        <p14:creationId xmlns:p14="http://schemas.microsoft.com/office/powerpoint/2010/main" val="12294843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53</a:t>
            </a:fld>
            <a:endParaRPr lang="es-ES" dirty="0">
              <a:solidFill>
                <a:prstClr val="black"/>
              </a:solidFill>
            </a:endParaRPr>
          </a:p>
        </p:txBody>
      </p:sp>
    </p:spTree>
    <p:extLst>
      <p:ext uri="{BB962C8B-B14F-4D97-AF65-F5344CB8AC3E}">
        <p14:creationId xmlns:p14="http://schemas.microsoft.com/office/powerpoint/2010/main" val="21537491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54</a:t>
            </a:fld>
            <a:endParaRPr lang="es-ES" dirty="0">
              <a:solidFill>
                <a:prstClr val="black"/>
              </a:solidFill>
            </a:endParaRPr>
          </a:p>
        </p:txBody>
      </p:sp>
    </p:spTree>
    <p:extLst>
      <p:ext uri="{BB962C8B-B14F-4D97-AF65-F5344CB8AC3E}">
        <p14:creationId xmlns:p14="http://schemas.microsoft.com/office/powerpoint/2010/main" val="222466396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55</a:t>
            </a:fld>
            <a:endParaRPr lang="es-ES" dirty="0">
              <a:solidFill>
                <a:prstClr val="black"/>
              </a:solidFill>
            </a:endParaRPr>
          </a:p>
        </p:txBody>
      </p:sp>
    </p:spTree>
    <p:extLst>
      <p:ext uri="{BB962C8B-B14F-4D97-AF65-F5344CB8AC3E}">
        <p14:creationId xmlns:p14="http://schemas.microsoft.com/office/powerpoint/2010/main" val="8754119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56</a:t>
            </a:fld>
            <a:endParaRPr lang="es-ES" dirty="0">
              <a:solidFill>
                <a:prstClr val="black"/>
              </a:solidFill>
            </a:endParaRPr>
          </a:p>
        </p:txBody>
      </p:sp>
    </p:spTree>
    <p:extLst>
      <p:ext uri="{BB962C8B-B14F-4D97-AF65-F5344CB8AC3E}">
        <p14:creationId xmlns:p14="http://schemas.microsoft.com/office/powerpoint/2010/main" val="419096282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57</a:t>
            </a:fld>
            <a:endParaRPr lang="es-ES" dirty="0">
              <a:solidFill>
                <a:prstClr val="black"/>
              </a:solidFill>
            </a:endParaRPr>
          </a:p>
        </p:txBody>
      </p:sp>
    </p:spTree>
    <p:extLst>
      <p:ext uri="{BB962C8B-B14F-4D97-AF65-F5344CB8AC3E}">
        <p14:creationId xmlns:p14="http://schemas.microsoft.com/office/powerpoint/2010/main" val="37484657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58</a:t>
            </a:fld>
            <a:endParaRPr lang="es-ES" dirty="0">
              <a:solidFill>
                <a:prstClr val="black"/>
              </a:solidFill>
            </a:endParaRPr>
          </a:p>
        </p:txBody>
      </p:sp>
    </p:spTree>
    <p:extLst>
      <p:ext uri="{BB962C8B-B14F-4D97-AF65-F5344CB8AC3E}">
        <p14:creationId xmlns:p14="http://schemas.microsoft.com/office/powerpoint/2010/main" val="31298359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59</a:t>
            </a:fld>
            <a:endParaRPr lang="es-ES" dirty="0">
              <a:solidFill>
                <a:prstClr val="black"/>
              </a:solidFill>
            </a:endParaRPr>
          </a:p>
        </p:txBody>
      </p:sp>
    </p:spTree>
    <p:extLst>
      <p:ext uri="{BB962C8B-B14F-4D97-AF65-F5344CB8AC3E}">
        <p14:creationId xmlns:p14="http://schemas.microsoft.com/office/powerpoint/2010/main" val="3878936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a:t>
            </a:fld>
            <a:endParaRPr lang="es-ES" dirty="0">
              <a:solidFill>
                <a:prstClr val="black"/>
              </a:solidFill>
            </a:endParaRPr>
          </a:p>
        </p:txBody>
      </p:sp>
    </p:spTree>
    <p:extLst>
      <p:ext uri="{BB962C8B-B14F-4D97-AF65-F5344CB8AC3E}">
        <p14:creationId xmlns:p14="http://schemas.microsoft.com/office/powerpoint/2010/main" val="374184247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60</a:t>
            </a:fld>
            <a:endParaRPr lang="es-ES" dirty="0">
              <a:solidFill>
                <a:prstClr val="black"/>
              </a:solidFill>
            </a:endParaRPr>
          </a:p>
        </p:txBody>
      </p:sp>
    </p:spTree>
    <p:extLst>
      <p:ext uri="{BB962C8B-B14F-4D97-AF65-F5344CB8AC3E}">
        <p14:creationId xmlns:p14="http://schemas.microsoft.com/office/powerpoint/2010/main" val="307758441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61</a:t>
            </a:fld>
            <a:endParaRPr lang="es-ES" dirty="0">
              <a:solidFill>
                <a:prstClr val="black"/>
              </a:solidFill>
            </a:endParaRPr>
          </a:p>
        </p:txBody>
      </p:sp>
    </p:spTree>
    <p:extLst>
      <p:ext uri="{BB962C8B-B14F-4D97-AF65-F5344CB8AC3E}">
        <p14:creationId xmlns:p14="http://schemas.microsoft.com/office/powerpoint/2010/main" val="408187073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62</a:t>
            </a:fld>
            <a:endParaRPr lang="es-ES" dirty="0">
              <a:solidFill>
                <a:prstClr val="black"/>
              </a:solidFill>
            </a:endParaRPr>
          </a:p>
        </p:txBody>
      </p:sp>
    </p:spTree>
    <p:extLst>
      <p:ext uri="{BB962C8B-B14F-4D97-AF65-F5344CB8AC3E}">
        <p14:creationId xmlns:p14="http://schemas.microsoft.com/office/powerpoint/2010/main" val="59171670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63</a:t>
            </a:fld>
            <a:endParaRPr lang="es-ES" dirty="0">
              <a:solidFill>
                <a:prstClr val="black"/>
              </a:solidFill>
            </a:endParaRPr>
          </a:p>
        </p:txBody>
      </p:sp>
    </p:spTree>
    <p:extLst>
      <p:ext uri="{BB962C8B-B14F-4D97-AF65-F5344CB8AC3E}">
        <p14:creationId xmlns:p14="http://schemas.microsoft.com/office/powerpoint/2010/main" val="344751436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64</a:t>
            </a:fld>
            <a:endParaRPr lang="es-ES" dirty="0">
              <a:solidFill>
                <a:prstClr val="black"/>
              </a:solidFill>
            </a:endParaRPr>
          </a:p>
        </p:txBody>
      </p:sp>
    </p:spTree>
    <p:extLst>
      <p:ext uri="{BB962C8B-B14F-4D97-AF65-F5344CB8AC3E}">
        <p14:creationId xmlns:p14="http://schemas.microsoft.com/office/powerpoint/2010/main" val="229468295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65</a:t>
            </a:fld>
            <a:endParaRPr lang="es-ES" dirty="0">
              <a:solidFill>
                <a:prstClr val="black"/>
              </a:solidFill>
            </a:endParaRPr>
          </a:p>
        </p:txBody>
      </p:sp>
    </p:spTree>
    <p:extLst>
      <p:ext uri="{BB962C8B-B14F-4D97-AF65-F5344CB8AC3E}">
        <p14:creationId xmlns:p14="http://schemas.microsoft.com/office/powerpoint/2010/main" val="60548063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66</a:t>
            </a:fld>
            <a:endParaRPr lang="es-ES" dirty="0">
              <a:solidFill>
                <a:prstClr val="black"/>
              </a:solidFill>
            </a:endParaRPr>
          </a:p>
        </p:txBody>
      </p:sp>
    </p:spTree>
    <p:extLst>
      <p:ext uri="{BB962C8B-B14F-4D97-AF65-F5344CB8AC3E}">
        <p14:creationId xmlns:p14="http://schemas.microsoft.com/office/powerpoint/2010/main" val="146069671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67</a:t>
            </a:fld>
            <a:endParaRPr lang="es-ES" dirty="0">
              <a:solidFill>
                <a:prstClr val="black"/>
              </a:solidFill>
            </a:endParaRPr>
          </a:p>
        </p:txBody>
      </p:sp>
    </p:spTree>
    <p:extLst>
      <p:ext uri="{BB962C8B-B14F-4D97-AF65-F5344CB8AC3E}">
        <p14:creationId xmlns:p14="http://schemas.microsoft.com/office/powerpoint/2010/main" val="374931182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68</a:t>
            </a:fld>
            <a:endParaRPr lang="es-ES" dirty="0">
              <a:solidFill>
                <a:prstClr val="black"/>
              </a:solidFill>
            </a:endParaRPr>
          </a:p>
        </p:txBody>
      </p:sp>
    </p:spTree>
    <p:extLst>
      <p:ext uri="{BB962C8B-B14F-4D97-AF65-F5344CB8AC3E}">
        <p14:creationId xmlns:p14="http://schemas.microsoft.com/office/powerpoint/2010/main" val="194615717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69</a:t>
            </a:fld>
            <a:endParaRPr lang="es-ES" dirty="0">
              <a:solidFill>
                <a:prstClr val="black"/>
              </a:solidFill>
            </a:endParaRPr>
          </a:p>
        </p:txBody>
      </p:sp>
    </p:spTree>
    <p:extLst>
      <p:ext uri="{BB962C8B-B14F-4D97-AF65-F5344CB8AC3E}">
        <p14:creationId xmlns:p14="http://schemas.microsoft.com/office/powerpoint/2010/main" val="3495533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a:t>
            </a:fld>
            <a:endParaRPr lang="es-ES" dirty="0">
              <a:solidFill>
                <a:prstClr val="black"/>
              </a:solidFill>
            </a:endParaRPr>
          </a:p>
        </p:txBody>
      </p:sp>
    </p:spTree>
    <p:extLst>
      <p:ext uri="{BB962C8B-B14F-4D97-AF65-F5344CB8AC3E}">
        <p14:creationId xmlns:p14="http://schemas.microsoft.com/office/powerpoint/2010/main" val="391891378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70</a:t>
            </a:fld>
            <a:endParaRPr lang="es-ES" dirty="0">
              <a:solidFill>
                <a:prstClr val="black"/>
              </a:solidFill>
            </a:endParaRPr>
          </a:p>
        </p:txBody>
      </p:sp>
    </p:spTree>
    <p:extLst>
      <p:ext uri="{BB962C8B-B14F-4D97-AF65-F5344CB8AC3E}">
        <p14:creationId xmlns:p14="http://schemas.microsoft.com/office/powerpoint/2010/main" val="179208488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71</a:t>
            </a:fld>
            <a:endParaRPr lang="es-ES" dirty="0">
              <a:solidFill>
                <a:prstClr val="black"/>
              </a:solidFill>
            </a:endParaRPr>
          </a:p>
        </p:txBody>
      </p:sp>
    </p:spTree>
    <p:extLst>
      <p:ext uri="{BB962C8B-B14F-4D97-AF65-F5344CB8AC3E}">
        <p14:creationId xmlns:p14="http://schemas.microsoft.com/office/powerpoint/2010/main" val="396031602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72</a:t>
            </a:fld>
            <a:endParaRPr lang="es-ES" dirty="0">
              <a:solidFill>
                <a:prstClr val="black"/>
              </a:solidFill>
            </a:endParaRPr>
          </a:p>
        </p:txBody>
      </p:sp>
    </p:spTree>
    <p:extLst>
      <p:ext uri="{BB962C8B-B14F-4D97-AF65-F5344CB8AC3E}">
        <p14:creationId xmlns:p14="http://schemas.microsoft.com/office/powerpoint/2010/main" val="172780274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73</a:t>
            </a:fld>
            <a:endParaRPr lang="es-ES" dirty="0">
              <a:solidFill>
                <a:prstClr val="black"/>
              </a:solidFill>
            </a:endParaRPr>
          </a:p>
        </p:txBody>
      </p:sp>
    </p:spTree>
    <p:extLst>
      <p:ext uri="{BB962C8B-B14F-4D97-AF65-F5344CB8AC3E}">
        <p14:creationId xmlns:p14="http://schemas.microsoft.com/office/powerpoint/2010/main" val="10702913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74</a:t>
            </a:fld>
            <a:endParaRPr lang="es-ES" dirty="0">
              <a:solidFill>
                <a:prstClr val="black"/>
              </a:solidFill>
            </a:endParaRPr>
          </a:p>
        </p:txBody>
      </p:sp>
    </p:spTree>
    <p:extLst>
      <p:ext uri="{BB962C8B-B14F-4D97-AF65-F5344CB8AC3E}">
        <p14:creationId xmlns:p14="http://schemas.microsoft.com/office/powerpoint/2010/main" val="385406041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75</a:t>
            </a:fld>
            <a:endParaRPr lang="es-ES" dirty="0">
              <a:solidFill>
                <a:prstClr val="black"/>
              </a:solidFill>
            </a:endParaRPr>
          </a:p>
        </p:txBody>
      </p:sp>
    </p:spTree>
    <p:extLst>
      <p:ext uri="{BB962C8B-B14F-4D97-AF65-F5344CB8AC3E}">
        <p14:creationId xmlns:p14="http://schemas.microsoft.com/office/powerpoint/2010/main" val="171390808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76</a:t>
            </a:fld>
            <a:endParaRPr lang="es-ES" dirty="0">
              <a:solidFill>
                <a:prstClr val="black"/>
              </a:solidFill>
            </a:endParaRPr>
          </a:p>
        </p:txBody>
      </p:sp>
    </p:spTree>
    <p:extLst>
      <p:ext uri="{BB962C8B-B14F-4D97-AF65-F5344CB8AC3E}">
        <p14:creationId xmlns:p14="http://schemas.microsoft.com/office/powerpoint/2010/main" val="56005834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77</a:t>
            </a:fld>
            <a:endParaRPr lang="es-ES" dirty="0">
              <a:solidFill>
                <a:prstClr val="black"/>
              </a:solidFill>
            </a:endParaRPr>
          </a:p>
        </p:txBody>
      </p:sp>
    </p:spTree>
    <p:extLst>
      <p:ext uri="{BB962C8B-B14F-4D97-AF65-F5344CB8AC3E}">
        <p14:creationId xmlns:p14="http://schemas.microsoft.com/office/powerpoint/2010/main" val="102562679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78</a:t>
            </a:fld>
            <a:endParaRPr lang="es-ES" dirty="0">
              <a:solidFill>
                <a:prstClr val="black"/>
              </a:solidFill>
            </a:endParaRPr>
          </a:p>
        </p:txBody>
      </p:sp>
    </p:spTree>
    <p:extLst>
      <p:ext uri="{BB962C8B-B14F-4D97-AF65-F5344CB8AC3E}">
        <p14:creationId xmlns:p14="http://schemas.microsoft.com/office/powerpoint/2010/main" val="271879144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79</a:t>
            </a:fld>
            <a:endParaRPr lang="es-ES" dirty="0">
              <a:solidFill>
                <a:prstClr val="black"/>
              </a:solidFill>
            </a:endParaRPr>
          </a:p>
        </p:txBody>
      </p:sp>
    </p:spTree>
    <p:extLst>
      <p:ext uri="{BB962C8B-B14F-4D97-AF65-F5344CB8AC3E}">
        <p14:creationId xmlns:p14="http://schemas.microsoft.com/office/powerpoint/2010/main" val="1383325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a:t>
            </a:fld>
            <a:endParaRPr lang="es-ES" dirty="0">
              <a:solidFill>
                <a:prstClr val="black"/>
              </a:solidFill>
            </a:endParaRPr>
          </a:p>
        </p:txBody>
      </p:sp>
    </p:spTree>
    <p:extLst>
      <p:ext uri="{BB962C8B-B14F-4D97-AF65-F5344CB8AC3E}">
        <p14:creationId xmlns:p14="http://schemas.microsoft.com/office/powerpoint/2010/main" val="170272869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80</a:t>
            </a:fld>
            <a:endParaRPr lang="es-ES" dirty="0">
              <a:solidFill>
                <a:prstClr val="black"/>
              </a:solidFill>
            </a:endParaRPr>
          </a:p>
        </p:txBody>
      </p:sp>
    </p:spTree>
    <p:extLst>
      <p:ext uri="{BB962C8B-B14F-4D97-AF65-F5344CB8AC3E}">
        <p14:creationId xmlns:p14="http://schemas.microsoft.com/office/powerpoint/2010/main" val="254491543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81</a:t>
            </a:fld>
            <a:endParaRPr lang="es-ES" dirty="0">
              <a:solidFill>
                <a:prstClr val="black"/>
              </a:solidFill>
            </a:endParaRPr>
          </a:p>
        </p:txBody>
      </p:sp>
    </p:spTree>
    <p:extLst>
      <p:ext uri="{BB962C8B-B14F-4D97-AF65-F5344CB8AC3E}">
        <p14:creationId xmlns:p14="http://schemas.microsoft.com/office/powerpoint/2010/main" val="200216402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82</a:t>
            </a:fld>
            <a:endParaRPr lang="es-ES" dirty="0">
              <a:solidFill>
                <a:prstClr val="black"/>
              </a:solidFill>
            </a:endParaRPr>
          </a:p>
        </p:txBody>
      </p:sp>
    </p:spTree>
    <p:extLst>
      <p:ext uri="{BB962C8B-B14F-4D97-AF65-F5344CB8AC3E}">
        <p14:creationId xmlns:p14="http://schemas.microsoft.com/office/powerpoint/2010/main" val="202946025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83</a:t>
            </a:fld>
            <a:endParaRPr lang="es-ES" dirty="0">
              <a:solidFill>
                <a:prstClr val="black"/>
              </a:solidFill>
            </a:endParaRPr>
          </a:p>
        </p:txBody>
      </p:sp>
    </p:spTree>
    <p:extLst>
      <p:ext uri="{BB962C8B-B14F-4D97-AF65-F5344CB8AC3E}">
        <p14:creationId xmlns:p14="http://schemas.microsoft.com/office/powerpoint/2010/main" val="46560504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84</a:t>
            </a:fld>
            <a:endParaRPr lang="es-ES" dirty="0">
              <a:solidFill>
                <a:prstClr val="black"/>
              </a:solidFill>
            </a:endParaRPr>
          </a:p>
        </p:txBody>
      </p:sp>
    </p:spTree>
    <p:extLst>
      <p:ext uri="{BB962C8B-B14F-4D97-AF65-F5344CB8AC3E}">
        <p14:creationId xmlns:p14="http://schemas.microsoft.com/office/powerpoint/2010/main" val="259021239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85</a:t>
            </a:fld>
            <a:endParaRPr lang="es-ES" dirty="0">
              <a:solidFill>
                <a:prstClr val="black"/>
              </a:solidFill>
            </a:endParaRPr>
          </a:p>
        </p:txBody>
      </p:sp>
    </p:spTree>
    <p:extLst>
      <p:ext uri="{BB962C8B-B14F-4D97-AF65-F5344CB8AC3E}">
        <p14:creationId xmlns:p14="http://schemas.microsoft.com/office/powerpoint/2010/main" val="320674922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86</a:t>
            </a:fld>
            <a:endParaRPr lang="es-ES" dirty="0">
              <a:solidFill>
                <a:prstClr val="black"/>
              </a:solidFill>
            </a:endParaRPr>
          </a:p>
        </p:txBody>
      </p:sp>
    </p:spTree>
    <p:extLst>
      <p:ext uri="{BB962C8B-B14F-4D97-AF65-F5344CB8AC3E}">
        <p14:creationId xmlns:p14="http://schemas.microsoft.com/office/powerpoint/2010/main" val="158293325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87</a:t>
            </a:fld>
            <a:endParaRPr lang="es-ES" dirty="0">
              <a:solidFill>
                <a:prstClr val="black"/>
              </a:solidFill>
            </a:endParaRPr>
          </a:p>
        </p:txBody>
      </p:sp>
    </p:spTree>
    <p:extLst>
      <p:ext uri="{BB962C8B-B14F-4D97-AF65-F5344CB8AC3E}">
        <p14:creationId xmlns:p14="http://schemas.microsoft.com/office/powerpoint/2010/main" val="4026150150"/>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88</a:t>
            </a:fld>
            <a:endParaRPr lang="es-ES" dirty="0">
              <a:solidFill>
                <a:prstClr val="black"/>
              </a:solidFill>
            </a:endParaRPr>
          </a:p>
        </p:txBody>
      </p:sp>
    </p:spTree>
    <p:extLst>
      <p:ext uri="{BB962C8B-B14F-4D97-AF65-F5344CB8AC3E}">
        <p14:creationId xmlns:p14="http://schemas.microsoft.com/office/powerpoint/2010/main" val="57543831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89</a:t>
            </a:fld>
            <a:endParaRPr lang="es-ES" dirty="0">
              <a:solidFill>
                <a:prstClr val="black"/>
              </a:solidFill>
            </a:endParaRPr>
          </a:p>
        </p:txBody>
      </p:sp>
    </p:spTree>
    <p:extLst>
      <p:ext uri="{BB962C8B-B14F-4D97-AF65-F5344CB8AC3E}">
        <p14:creationId xmlns:p14="http://schemas.microsoft.com/office/powerpoint/2010/main" val="3697985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a:t>
            </a:fld>
            <a:endParaRPr lang="es-ES" dirty="0">
              <a:solidFill>
                <a:prstClr val="black"/>
              </a:solidFill>
            </a:endParaRPr>
          </a:p>
        </p:txBody>
      </p:sp>
    </p:spTree>
    <p:extLst>
      <p:ext uri="{BB962C8B-B14F-4D97-AF65-F5344CB8AC3E}">
        <p14:creationId xmlns:p14="http://schemas.microsoft.com/office/powerpoint/2010/main" val="145463331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90</a:t>
            </a:fld>
            <a:endParaRPr lang="es-ES" dirty="0">
              <a:solidFill>
                <a:prstClr val="black"/>
              </a:solidFill>
            </a:endParaRPr>
          </a:p>
        </p:txBody>
      </p:sp>
    </p:spTree>
    <p:extLst>
      <p:ext uri="{BB962C8B-B14F-4D97-AF65-F5344CB8AC3E}">
        <p14:creationId xmlns:p14="http://schemas.microsoft.com/office/powerpoint/2010/main" val="301533288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91</a:t>
            </a:fld>
            <a:endParaRPr lang="es-ES" dirty="0">
              <a:solidFill>
                <a:prstClr val="black"/>
              </a:solidFill>
            </a:endParaRPr>
          </a:p>
        </p:txBody>
      </p:sp>
    </p:spTree>
    <p:extLst>
      <p:ext uri="{BB962C8B-B14F-4D97-AF65-F5344CB8AC3E}">
        <p14:creationId xmlns:p14="http://schemas.microsoft.com/office/powerpoint/2010/main" val="291759349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92</a:t>
            </a:fld>
            <a:endParaRPr lang="es-ES" dirty="0">
              <a:solidFill>
                <a:prstClr val="black"/>
              </a:solidFill>
            </a:endParaRPr>
          </a:p>
        </p:txBody>
      </p:sp>
    </p:spTree>
    <p:extLst>
      <p:ext uri="{BB962C8B-B14F-4D97-AF65-F5344CB8AC3E}">
        <p14:creationId xmlns:p14="http://schemas.microsoft.com/office/powerpoint/2010/main" val="883453442"/>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93</a:t>
            </a:fld>
            <a:endParaRPr lang="es-ES" dirty="0">
              <a:solidFill>
                <a:prstClr val="black"/>
              </a:solidFill>
            </a:endParaRPr>
          </a:p>
        </p:txBody>
      </p:sp>
    </p:spTree>
    <p:extLst>
      <p:ext uri="{BB962C8B-B14F-4D97-AF65-F5344CB8AC3E}">
        <p14:creationId xmlns:p14="http://schemas.microsoft.com/office/powerpoint/2010/main" val="1619650531"/>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94</a:t>
            </a:fld>
            <a:endParaRPr lang="es-ES" dirty="0">
              <a:solidFill>
                <a:prstClr val="black"/>
              </a:solidFill>
            </a:endParaRPr>
          </a:p>
        </p:txBody>
      </p:sp>
    </p:spTree>
    <p:extLst>
      <p:ext uri="{BB962C8B-B14F-4D97-AF65-F5344CB8AC3E}">
        <p14:creationId xmlns:p14="http://schemas.microsoft.com/office/powerpoint/2010/main" val="408588017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95</a:t>
            </a:fld>
            <a:endParaRPr lang="es-ES" dirty="0">
              <a:solidFill>
                <a:prstClr val="black"/>
              </a:solidFill>
            </a:endParaRPr>
          </a:p>
        </p:txBody>
      </p:sp>
    </p:spTree>
    <p:extLst>
      <p:ext uri="{BB962C8B-B14F-4D97-AF65-F5344CB8AC3E}">
        <p14:creationId xmlns:p14="http://schemas.microsoft.com/office/powerpoint/2010/main" val="3185608924"/>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96</a:t>
            </a:fld>
            <a:endParaRPr lang="es-ES" dirty="0">
              <a:solidFill>
                <a:prstClr val="black"/>
              </a:solidFill>
            </a:endParaRPr>
          </a:p>
        </p:txBody>
      </p:sp>
    </p:spTree>
    <p:extLst>
      <p:ext uri="{BB962C8B-B14F-4D97-AF65-F5344CB8AC3E}">
        <p14:creationId xmlns:p14="http://schemas.microsoft.com/office/powerpoint/2010/main" val="153775998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97</a:t>
            </a:fld>
            <a:endParaRPr lang="es-ES" dirty="0">
              <a:solidFill>
                <a:prstClr val="black"/>
              </a:solidFill>
            </a:endParaRPr>
          </a:p>
        </p:txBody>
      </p:sp>
    </p:spTree>
    <p:extLst>
      <p:ext uri="{BB962C8B-B14F-4D97-AF65-F5344CB8AC3E}">
        <p14:creationId xmlns:p14="http://schemas.microsoft.com/office/powerpoint/2010/main" val="3076737192"/>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98</a:t>
            </a:fld>
            <a:endParaRPr lang="es-ES" dirty="0">
              <a:solidFill>
                <a:prstClr val="black"/>
              </a:solidFill>
            </a:endParaRPr>
          </a:p>
        </p:txBody>
      </p:sp>
    </p:spTree>
    <p:extLst>
      <p:ext uri="{BB962C8B-B14F-4D97-AF65-F5344CB8AC3E}">
        <p14:creationId xmlns:p14="http://schemas.microsoft.com/office/powerpoint/2010/main" val="4205387439"/>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99</a:t>
            </a:fld>
            <a:endParaRPr lang="es-ES" dirty="0">
              <a:solidFill>
                <a:prstClr val="black"/>
              </a:solidFill>
            </a:endParaRPr>
          </a:p>
        </p:txBody>
      </p:sp>
    </p:spTree>
    <p:extLst>
      <p:ext uri="{BB962C8B-B14F-4D97-AF65-F5344CB8AC3E}">
        <p14:creationId xmlns:p14="http://schemas.microsoft.com/office/powerpoint/2010/main" val="42679388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14/03/2021</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es-ES" sz="2200" kern="1200">
                <a:solidFill>
                  <a:schemeClr val="tx1">
                    <a:lumMod val="75000"/>
                    <a:lumOff val="25000"/>
                  </a:schemeClr>
                </a:solidFill>
                <a:latin typeface="Calibri" pitchFamily="34" charset="0"/>
                <a:ea typeface="+mn-ea"/>
                <a:cs typeface="+mn-cs"/>
              </a:defRPr>
            </a:lvl1pPr>
          </a:lstStyle>
          <a:p>
            <a:pPr lvl="0"/>
            <a:r>
              <a:rPr kumimoji="0" lang="es-ES"/>
              <a:t>Haga clic para modificar el estilo de subtítulo del patrón</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es-ES"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es-ES"/>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ido multimedia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14/03/2021</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es-ES"/>
            </a:lvl1pPr>
          </a:lstStyle>
          <a:p>
            <a:pPr eaLnBrk="1" latinLnBrk="0" hangingPunct="1"/>
            <a:r>
              <a:rPr lang="es-ES" dirty="0"/>
              <a:t>Haga clic en el icono para agregar medios</a:t>
            </a:r>
            <a:endParaRPr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es-ES" sz="2400">
                <a:solidFill>
                  <a:schemeClr val="bg1"/>
                </a:solidFill>
              </a:defRPr>
            </a:lvl1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dirty="0"/>
              <a:t>Haga clic en el icono para agregar una imagen</a:t>
            </a:r>
            <a:endParaRPr dirty="0"/>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14/03/2021</a:t>
            </a:fld>
            <a:endParaRPr kumimoji="0" lang="es-ES" dirty="0"/>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ítulo y text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p>
            <a:fld id="{A258050E-B668-4FA7-85AD-C750C80A6E9B}" type="datetimeFigureOut">
              <a:pPr/>
              <a:t>14/03/2021</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p>
            <a:fld id="{240D5ECE-8B49-45CD-BE81-EF81920D1969}" type="slidenum">
              <a:pPr/>
              <a:t>‹Nº›</a:t>
            </a:fld>
            <a:endParaRPr kumimoji="0" lang="es-E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es-ES" sz="2800" b="1" kern="1200" baseline="0">
                <a:solidFill>
                  <a:schemeClr val="bg1"/>
                </a:solidFill>
                <a:latin typeface="+mn-lt"/>
                <a:ea typeface="+mn-ea"/>
                <a:cs typeface="+mn-cs"/>
              </a:defRPr>
            </a:lvl1pPr>
          </a:lstStyle>
          <a:p>
            <a:r>
              <a:rPr kumimoji="0" lang="es-ES"/>
              <a:t>    Haga clic para modificar el estilo de título del patrón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exto y títul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es-ES"/>
              <a:t>Haga clic para modificar el estilo de título del patrón</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14/03/2021</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es-ES" sz="3000" b="1" cap="all"/>
            </a:lvl1pPr>
          </a:lstStyle>
          <a:p>
            <a:pPr eaLnBrk="1" latinLnBrk="0" hangingPunct="1"/>
            <a:r>
              <a:rPr lang="es-ES"/>
              <a:t>Haga clic para modificar el estilo de título del patrón</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es-ES" sz="1800">
                <a:solidFill>
                  <a:schemeClr val="tx1">
                    <a:lumMod val="65000"/>
                    <a:lumOff val="35000"/>
                  </a:schemeClr>
                </a:solidFill>
              </a:defRPr>
            </a:lvl1pPr>
            <a:lvl2pPr marL="457200" indent="0" eaLnBrk="1" latinLnBrk="0" hangingPunct="1">
              <a:buNone/>
              <a:defRPr kumimoji="0" lang="es-ES" sz="1800">
                <a:solidFill>
                  <a:schemeClr val="tx1">
                    <a:tint val="75000"/>
                  </a:schemeClr>
                </a:solidFill>
              </a:defRPr>
            </a:lvl2pPr>
            <a:lvl3pPr marL="914400" indent="0" eaLnBrk="1" latinLnBrk="0" hangingPunct="1">
              <a:buNone/>
              <a:defRPr kumimoji="0" lang="es-ES" sz="1600">
                <a:solidFill>
                  <a:schemeClr val="tx1">
                    <a:tint val="75000"/>
                  </a:schemeClr>
                </a:solidFill>
              </a:defRPr>
            </a:lvl3pPr>
            <a:lvl4pPr marL="1371600" indent="0" eaLnBrk="1" latinLnBrk="0" hangingPunct="1">
              <a:buNone/>
              <a:defRPr kumimoji="0" lang="es-ES" sz="1400">
                <a:solidFill>
                  <a:schemeClr val="tx1">
                    <a:tint val="75000"/>
                  </a:schemeClr>
                </a:solidFill>
              </a:defRPr>
            </a:lvl4pPr>
            <a:lvl5pPr marL="1828800" indent="0" eaLnBrk="1" latinLnBrk="0" hangingPunct="1">
              <a:buNone/>
              <a:defRPr kumimoji="0" lang="es-ES" sz="1400">
                <a:solidFill>
                  <a:schemeClr val="tx1">
                    <a:tint val="75000"/>
                  </a:schemeClr>
                </a:solidFill>
              </a:defRPr>
            </a:lvl5pPr>
            <a:lvl6pPr marL="2286000" indent="0" eaLnBrk="1" latinLnBrk="0" hangingPunct="1">
              <a:buNone/>
              <a:defRPr kumimoji="0" lang="es-ES" sz="1400">
                <a:solidFill>
                  <a:schemeClr val="tx1">
                    <a:tint val="75000"/>
                  </a:schemeClr>
                </a:solidFill>
              </a:defRPr>
            </a:lvl6pPr>
            <a:lvl7pPr marL="2743200" indent="0" eaLnBrk="1" latinLnBrk="0" hangingPunct="1">
              <a:buNone/>
              <a:defRPr kumimoji="0" lang="es-ES" sz="1400">
                <a:solidFill>
                  <a:schemeClr val="tx1">
                    <a:tint val="75000"/>
                  </a:schemeClr>
                </a:solidFill>
              </a:defRPr>
            </a:lvl7pPr>
            <a:lvl8pPr marL="3200400" indent="0" eaLnBrk="1" latinLnBrk="0" hangingPunct="1">
              <a:buNone/>
              <a:defRPr kumimoji="0" lang="es-ES" sz="1400">
                <a:solidFill>
                  <a:schemeClr val="tx1">
                    <a:tint val="75000"/>
                  </a:schemeClr>
                </a:solidFill>
              </a:defRPr>
            </a:lvl8pPr>
            <a:lvl9pPr marL="3657600" indent="0" eaLnBrk="1" latinLnBrk="0" hangingPunct="1">
              <a:buNone/>
              <a:defRPr kumimoji="0" lang="es-ES" sz="1400">
                <a:solidFill>
                  <a:schemeClr val="tx1">
                    <a:tint val="75000"/>
                  </a:schemeClr>
                </a:solidFill>
              </a:defRPr>
            </a:lvl9pPr>
          </a:lstStyle>
          <a:p>
            <a:pPr lvl="0" eaLnBrk="1" latinLnBrk="0" hangingPunct="1"/>
            <a:r>
              <a:rPr lang="es-ES"/>
              <a:t>Haga clic para modificar el estilo de texto del patrón</a:t>
            </a:r>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ítulo y contenid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es-ES" sz="3000" b="0">
                <a:solidFill>
                  <a:schemeClr val="tx1">
                    <a:lumMod val="85000"/>
                    <a:lumOff val="15000"/>
                  </a:schemeClr>
                </a:solidFill>
              </a:defRPr>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14/03/2021</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contenid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a:t>Haga clic para modificar el estilo de título del patrón</a:t>
            </a:r>
            <a:endParaRPr/>
          </a:p>
        </p:txBody>
      </p:sp>
      <p:sp>
        <p:nvSpPr>
          <p:cNvPr id="3" name="Date Placeholder 2"/>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14/03/2021</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os objeto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es-ES" sz="2800">
                <a:solidFill>
                  <a:schemeClr val="bg1"/>
                </a:solidFill>
              </a:defRPr>
            </a:lvl1pPr>
          </a:lstStyle>
          <a:p>
            <a:pPr eaLnBrk="1" latinLnBrk="0" hangingPunct="1"/>
            <a:r>
              <a:rPr lang="es-ES"/>
              <a:t>Haga clic para modificar el estilo de título del patrón</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5" name="Date Placeholder 4"/>
          <p:cNvSpPr>
            <a:spLocks noGrp="1"/>
          </p:cNvSpPr>
          <p:nvPr>
            <p:ph type="dt" sz="half" idx="10"/>
          </p:nvPr>
        </p:nvSpPr>
        <p:spPr/>
        <p:txBody>
          <a:bodyPr/>
          <a:lstStyle/>
          <a:p>
            <a:fld id="{A258050E-B668-4FA7-85AD-C750C80A6E9B}" type="datetimeFigureOut">
              <a:pPr/>
              <a:t>14/03/2021</a:t>
            </a:fld>
            <a:endParaRPr kumimoji="0" lang="es-ES" dirty="0"/>
          </a:p>
        </p:txBody>
      </p:sp>
      <p:sp>
        <p:nvSpPr>
          <p:cNvPr id="6" name="Footer Placeholder 5"/>
          <p:cNvSpPr>
            <a:spLocks noGrp="1"/>
          </p:cNvSpPr>
          <p:nvPr>
            <p:ph type="ftr" sz="quarter" idx="11"/>
          </p:nvPr>
        </p:nvSpPr>
        <p:spPr/>
        <p:txBody>
          <a:bodyPr/>
          <a:lstStyle/>
          <a:p>
            <a:endParaRPr kumimoji="0" lang="es-ES" dirty="0"/>
          </a:p>
        </p:txBody>
      </p:sp>
      <p:sp>
        <p:nvSpPr>
          <p:cNvPr id="7" name="Slide Number Placeholder 6"/>
          <p:cNvSpPr>
            <a:spLocks noGrp="1"/>
          </p:cNvSpPr>
          <p:nvPr>
            <p:ph type="sldNum" sz="quarter" idx="12"/>
          </p:nvPr>
        </p:nvSpPr>
        <p:spPr/>
        <p:txBody>
          <a:bodyPr/>
          <a:lstStyle/>
          <a:p>
            <a:fld id="{240D5ECE-8B49-45CD-BE81-EF81920D1969}" type="slidenum">
              <a:pPr/>
              <a:t>‹Nº›</a:t>
            </a:fld>
            <a:endParaRPr kumimoji="0"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14/03/2021</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es-ES"/>
            </a:lvl1pPr>
          </a:lstStyle>
          <a:p>
            <a:pPr eaLnBrk="1" latinLnBrk="0" hangingPunct="1"/>
            <a:r>
              <a:rPr lang="es-ES"/>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ólo el títul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pPr/>
              <a:t>14/03/2021</a:t>
            </a:fld>
            <a:endParaRPr kumimoji="0" lang="es-ES" dirty="0"/>
          </a:p>
        </p:txBody>
      </p:sp>
      <p:sp>
        <p:nvSpPr>
          <p:cNvPr id="3" name="Footer Placeholder 2"/>
          <p:cNvSpPr>
            <a:spLocks noGrp="1"/>
          </p:cNvSpPr>
          <p:nvPr>
            <p:ph type="ftr" sz="quarter" idx="11"/>
          </p:nvPr>
        </p:nvSpPr>
        <p:spPr/>
        <p:txBody>
          <a:bodyPr/>
          <a:lstStyle/>
          <a:p>
            <a:endParaRPr kumimoji="0" lang="es-ES" dirty="0"/>
          </a:p>
        </p:txBody>
      </p:sp>
      <p:sp>
        <p:nvSpPr>
          <p:cNvPr id="4" name="Slide Number Placeholder 3"/>
          <p:cNvSpPr>
            <a:spLocks noGrp="1"/>
          </p:cNvSpPr>
          <p:nvPr>
            <p:ph type="sldNum" sz="quarter" idx="12"/>
          </p:nvPr>
        </p:nvSpPr>
        <p:spPr/>
        <p:txBody>
          <a:bodyPr/>
          <a:lstStyle/>
          <a:p>
            <a:fld id="{240D5ECE-8B49-45CD-BE81-EF81920D1969}" type="slidenum">
              <a:pPr/>
              <a:t>‹Nº›</a:t>
            </a:fld>
            <a:endParaRPr kumimoji="0" lang="es-ES" dirty="0"/>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es-ES"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es-ES"/>
              <a:t>Haga clic para modificar el estilo de título del patrón</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es-ES" sz="2800" kern="1200">
                <a:solidFill>
                  <a:srgbClr val="2E507A">
                    <a:alpha val="81000"/>
                  </a:srgbClr>
                </a:solidFill>
                <a:latin typeface="+mn-lt"/>
                <a:ea typeface="+mn-ea"/>
                <a:cs typeface="+mn-cs"/>
              </a:defRPr>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ítulo con texto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14/03/2021</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es-ES" sz="4000" kern="1200">
                <a:solidFill>
                  <a:schemeClr val="bg1"/>
                </a:solidFill>
                <a:latin typeface="+mn-lt"/>
                <a:ea typeface="+mn-ea"/>
                <a:cs typeface="+mn-cs"/>
              </a:defRPr>
            </a:lvl1pPr>
          </a:lstStyle>
          <a:p>
            <a:pPr eaLnBrk="1" latinLnBrk="0" hangingPunct="1"/>
            <a:r>
              <a:rPr lang="es-ES"/>
              <a:t>Haga clic para modificar el estilo de título del patrón</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es-ES" sz="1800" b="1" kern="1200">
                <a:solidFill>
                  <a:schemeClr val="bg1">
                    <a:lumMod val="65000"/>
                  </a:schemeClr>
                </a:solidFill>
                <a:latin typeface="Calibri" pitchFamily="34" charset="0"/>
                <a:ea typeface="+mn-ea"/>
                <a:cs typeface="+mn-cs"/>
              </a:defRPr>
            </a:lvl1pPr>
          </a:lstStyle>
          <a:p>
            <a:pPr lvl="0"/>
            <a:r>
              <a:rPr kumimoji="0" lang="es-ES"/>
              <a:t>Haga clic para modificar el estilo de subtítulo del patrón</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es-ES" sz="2000" b="1"/>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es-ES" sz="2800">
                <a:solidFill>
                  <a:schemeClr val="bg1"/>
                </a:solidFill>
              </a:defRPr>
            </a:lvl1pPr>
            <a:lvl2pPr eaLnBrk="1" latinLnBrk="0" hangingPunct="1">
              <a:defRPr kumimoji="0" lang="es-ES" sz="2800">
                <a:solidFill>
                  <a:schemeClr val="bg1"/>
                </a:solidFill>
              </a:defRPr>
            </a:lvl2pPr>
            <a:lvl3pPr eaLnBrk="1" latinLnBrk="0" hangingPunct="1">
              <a:defRPr kumimoji="0" lang="es-ES" sz="2400">
                <a:solidFill>
                  <a:schemeClr val="bg1"/>
                </a:solidFill>
              </a:defRPr>
            </a:lvl3pPr>
            <a:lvl4pPr eaLnBrk="1" latinLnBrk="0" hangingPunct="1">
              <a:defRPr kumimoji="0" lang="es-ES" sz="2000">
                <a:solidFill>
                  <a:schemeClr val="bg1"/>
                </a:solidFill>
              </a:defRPr>
            </a:lvl4pPr>
            <a:lvl5pPr eaLnBrk="1" latinLnBrk="0" hangingPunct="1">
              <a:defRPr kumimoji="0" lang="es-ES" sz="2000">
                <a:solidFill>
                  <a:schemeClr val="bg1"/>
                </a:solidFill>
              </a:defRPr>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es-ES" sz="1400">
                <a:solidFill>
                  <a:schemeClr val="tx1">
                    <a:lumMod val="75000"/>
                    <a:lumOff val="25000"/>
                  </a:schemeClr>
                </a:solidFill>
              </a:defRPr>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14/03/2021</a:t>
            </a:fld>
            <a:endParaRPr kumimoji="0" lang="es-ES" dirty="0"/>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es-ES"/>
              <a:t>Haga clic para modificar el estilo de título del patrón</a:t>
            </a:r>
            <a:endParaRPr kumimoji="0"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A258050E-B668-4FA7-85AD-C750C80A6E9B}" type="datetimeFigureOut">
              <a:pPr/>
              <a:t>14/03/2021</a:t>
            </a:fld>
            <a:endParaRPr kumimoji="0" lang="es-E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240D5ECE-8B49-45CD-BE81-EF81920D1969}" type="slidenum">
              <a:pPr/>
              <a:t>‹Nº›</a:t>
            </a:fld>
            <a:endParaRPr kumimoji="0" lang="es-E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xStyles>
    <p:titleStyle>
      <a:lvl1pPr algn="ctr"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491880" y="332656"/>
            <a:ext cx="5112568" cy="2160240"/>
          </a:xfrm>
        </p:spPr>
        <p:txBody>
          <a:bodyPr>
            <a:normAutofit fontScale="85000" lnSpcReduction="20000"/>
          </a:bodyPr>
          <a:lstStyle/>
          <a:p>
            <a:pPr algn="ctr"/>
            <a:r>
              <a:rPr lang="es-PE" sz="6000" b="1" dirty="0"/>
              <a:t>ACUSACION</a:t>
            </a:r>
          </a:p>
          <a:p>
            <a:pPr algn="ctr"/>
            <a:endParaRPr lang="es-PE" sz="3000" b="1" dirty="0"/>
          </a:p>
          <a:p>
            <a:pPr algn="ctr"/>
            <a:r>
              <a:rPr lang="es-PE" sz="3000" b="1" dirty="0"/>
              <a:t>JURISPRUDENCIA</a:t>
            </a:r>
          </a:p>
          <a:p>
            <a:br>
              <a:rPr lang="es-PE" dirty="0"/>
            </a:br>
            <a:endParaRPr lang="es-419" dirty="0"/>
          </a:p>
        </p:txBody>
      </p:sp>
      <p:sp>
        <p:nvSpPr>
          <p:cNvPr id="5" name="Title 4"/>
          <p:cNvSpPr>
            <a:spLocks noGrp="1"/>
          </p:cNvSpPr>
          <p:nvPr>
            <p:ph type="title"/>
          </p:nvPr>
        </p:nvSpPr>
        <p:spPr>
          <a:xfrm>
            <a:off x="228600" y="3048000"/>
            <a:ext cx="7239000" cy="1828800"/>
          </a:xfrm>
        </p:spPr>
        <p:txBody>
          <a:bodyPr>
            <a:normAutofit/>
          </a:bodyPr>
          <a:lstStyle/>
          <a:p>
            <a:pPr algn="l"/>
            <a:br>
              <a:rPr lang="es-ES" sz="2400" b="0" dirty="0">
                <a:solidFill>
                  <a:srgbClr val="262626"/>
                </a:solidFill>
              </a:rPr>
            </a:br>
            <a:r>
              <a:rPr lang="es-ES" sz="1800" b="0" dirty="0">
                <a:solidFill>
                  <a:prstClr val="white"/>
                </a:solidFill>
              </a:rPr>
              <a:t>Victor Jimmy Arbulú Martínez. Docente Ordinario Facultad de Derecho UNMSM.  Juez Superior  Titular de la Corte de Lima</a:t>
            </a:r>
            <a:endParaRPr lang="es-ES" sz="18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Realizado el juicio oral, el fiscal superior planteó el retiro de acusación, lo que fue admitido por la Sala Penal Nacional.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Fundamentó que los testigos que concurrieron a juicio oral otorgaron información que mejoró la situación del acusado y, en su criterio, no existía mérito para mantener la imputación de un delito tan grave como el de terrorismo.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ARGUMENTOS DEL RETIRO DE LA ACUSACIÓN </a:t>
            </a:r>
          </a:p>
        </p:txBody>
      </p:sp>
    </p:spTree>
    <p:extLst>
      <p:ext uri="{BB962C8B-B14F-4D97-AF65-F5344CB8AC3E}">
        <p14:creationId xmlns:p14="http://schemas.microsoft.com/office/powerpoint/2010/main" val="310772142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artículo 349, apartado l, literal a), del CPP establece lo siguiente: "La ACUSACION fiscal será debidamente motivada, y contendrá: </a:t>
            </a:r>
          </a:p>
          <a:p>
            <a:pPr algn="just"/>
            <a:r>
              <a:rPr lang="es-MX" sz="2800" dirty="0">
                <a:latin typeface="Arial" panose="020B0604020202020204" pitchFamily="34" charset="0"/>
                <a:cs typeface="Arial" panose="020B0604020202020204" pitchFamily="34" charset="0"/>
              </a:rPr>
              <a:t>[ ... ] b) La redacción clara y precisa del hecho que se atribuye al imputado, con sus circunstancias precedentes, concomitantes y posteriores.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En caso de contener varios hechos independientes, la separación y detalle de cada uno de ellos".</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PREMISA LEGAL</a:t>
            </a:r>
          </a:p>
        </p:txBody>
      </p:sp>
    </p:spTree>
    <p:extLst>
      <p:ext uri="{BB962C8B-B14F-4D97-AF65-F5344CB8AC3E}">
        <p14:creationId xmlns:p14="http://schemas.microsoft.com/office/powerpoint/2010/main" val="335786109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(i) Debe ser expresa y en términos que no sean absolutamente vagos e indeterminados -</a:t>
            </a:r>
            <a:r>
              <a:rPr lang="es-MX" sz="2800" b="1" dirty="0">
                <a:latin typeface="Arial" panose="020B0604020202020204" pitchFamily="34" charset="0"/>
                <a:cs typeface="Arial" panose="020B0604020202020204" pitchFamily="34" charset="0"/>
              </a:rPr>
              <a:t>debe relatarse el hecho tal y como lo vería un observador imparcial</a:t>
            </a:r>
            <a:r>
              <a:rPr lang="es-MX" sz="2800" dirty="0">
                <a:latin typeface="Arial" panose="020B0604020202020204" pitchFamily="34" charset="0"/>
                <a:cs typeface="Arial" panose="020B0604020202020204" pitchFamily="34" charset="0"/>
              </a:rPr>
              <a:t>: descripción de las circunstancias de tiempo, lugar y modo, desde la perspectiva concreta y según las posibilidades del caso.</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0" y="150912"/>
            <a:ext cx="8964488" cy="685800"/>
          </a:xfrm>
        </p:spPr>
        <p:txBody>
          <a:bodyPr>
            <a:noAutofit/>
          </a:bodyPr>
          <a:lstStyle/>
          <a:p>
            <a:pPr algn="ctr"/>
            <a:r>
              <a:rPr lang="es-ES" sz="4000" b="1" dirty="0">
                <a:latin typeface="+mn-lt"/>
              </a:rPr>
              <a:t>CONTENIDO DE LA ACUSACION</a:t>
            </a:r>
          </a:p>
        </p:txBody>
      </p:sp>
    </p:spTree>
    <p:extLst>
      <p:ext uri="{BB962C8B-B14F-4D97-AF65-F5344CB8AC3E}">
        <p14:creationId xmlns:p14="http://schemas.microsoft.com/office/powerpoint/2010/main" val="303701925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(ii) Precisa – determinada y especifica – con niveles razonables de concreción – y clara – comprensible – respecto del hecho y del delito que se formula.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La acusación debe formularse en términos que permitan al acusado saber a qué atenerse y diseñar su estrategia defensiva</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0" y="150912"/>
            <a:ext cx="8964488" cy="685800"/>
          </a:xfrm>
        </p:spPr>
        <p:txBody>
          <a:bodyPr>
            <a:noAutofit/>
          </a:bodyPr>
          <a:lstStyle/>
          <a:p>
            <a:pPr algn="ctr"/>
            <a:r>
              <a:rPr lang="es-ES" sz="4000" b="1" dirty="0">
                <a:latin typeface="+mn-lt"/>
              </a:rPr>
              <a:t>CONTENIDO DE LA ACUSACION</a:t>
            </a:r>
          </a:p>
        </p:txBody>
      </p:sp>
    </p:spTree>
    <p:extLst>
      <p:ext uri="{BB962C8B-B14F-4D97-AF65-F5344CB8AC3E}">
        <p14:creationId xmlns:p14="http://schemas.microsoft.com/office/powerpoint/2010/main" val="162029615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(iii) Cuando se trata de varios imputados, la acusación debe indicar -</a:t>
            </a:r>
            <a:r>
              <a:rPr lang="es-MX" sz="2800" b="1" dirty="0">
                <a:latin typeface="Arial" panose="020B0604020202020204" pitchFamily="34" charset="0"/>
                <a:cs typeface="Arial" panose="020B0604020202020204" pitchFamily="34" charset="0"/>
              </a:rPr>
              <a:t> en cuanto sea posible </a:t>
            </a:r>
            <a:r>
              <a:rPr lang="es-MX" sz="2800" dirty="0">
                <a:latin typeface="Arial" panose="020B0604020202020204" pitchFamily="34" charset="0"/>
                <a:cs typeface="Arial" panose="020B0604020202020204" pitchFamily="34" charset="0"/>
              </a:rPr>
              <a:t>- cuál fue el papel desempeñado por cada uno de ellos.</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Con frecuencia esto no es posible y procede a describir la realizacion conjunta del hecho delictivo, por lo carece de un CARÁCTER ESENCIAL cuando se atribuye los hechos a coautores.</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0" y="150912"/>
            <a:ext cx="8964488" cy="685800"/>
          </a:xfrm>
        </p:spPr>
        <p:txBody>
          <a:bodyPr>
            <a:noAutofit/>
          </a:bodyPr>
          <a:lstStyle/>
          <a:p>
            <a:pPr algn="ctr"/>
            <a:r>
              <a:rPr lang="es-ES" sz="4000" b="1" dirty="0">
                <a:latin typeface="+mn-lt"/>
              </a:rPr>
              <a:t>CONTENIDO DE LA ACUSACION</a:t>
            </a:r>
          </a:p>
        </p:txBody>
      </p:sp>
    </p:spTree>
    <p:extLst>
      <p:ext uri="{BB962C8B-B14F-4D97-AF65-F5344CB8AC3E}">
        <p14:creationId xmlns:p14="http://schemas.microsoft.com/office/powerpoint/2010/main" val="66362927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Si bien debe ser completo – incluir los elementos del tipo delictivo y circunstancias que influyen en la responsabilidad penal del acusado, y específico – debe permitir conocer cuales son las acciones que se consideran delictivas – pero no exhaustivo.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0" y="150912"/>
            <a:ext cx="8964488" cy="685800"/>
          </a:xfrm>
        </p:spPr>
        <p:txBody>
          <a:bodyPr>
            <a:noAutofit/>
          </a:bodyPr>
          <a:lstStyle/>
          <a:p>
            <a:pPr algn="ctr"/>
            <a:r>
              <a:rPr lang="es-ES" sz="4000" b="1" dirty="0">
                <a:latin typeface="+mn-lt"/>
              </a:rPr>
              <a:t>APARTADO FACTICO DE LA ACUSACION</a:t>
            </a:r>
          </a:p>
        </p:txBody>
      </p:sp>
    </p:spTree>
    <p:extLst>
      <p:ext uri="{BB962C8B-B14F-4D97-AF65-F5344CB8AC3E}">
        <p14:creationId xmlns:p14="http://schemas.microsoft.com/office/powerpoint/2010/main" val="170081884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No se requiere un relato minucioso y detallado o pormenorizado</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Ni la incorporación ineludible al texto del escrito de los elementos facticos que obren en las diligencias de investigación, y a los que la acusación se refiere con suficiente claridad.</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0" y="150912"/>
            <a:ext cx="8964488" cy="685800"/>
          </a:xfrm>
        </p:spPr>
        <p:txBody>
          <a:bodyPr>
            <a:noAutofit/>
          </a:bodyPr>
          <a:lstStyle/>
          <a:p>
            <a:pPr algn="ctr"/>
            <a:r>
              <a:rPr lang="es-ES" sz="4000" b="1" dirty="0">
                <a:latin typeface="+mn-lt"/>
              </a:rPr>
              <a:t>APARTADO FACTICO DE LA ACUSACION</a:t>
            </a:r>
          </a:p>
        </p:txBody>
      </p:sp>
    </p:spTree>
    <p:extLst>
      <p:ext uri="{BB962C8B-B14F-4D97-AF65-F5344CB8AC3E}">
        <p14:creationId xmlns:p14="http://schemas.microsoft.com/office/powerpoint/2010/main" val="95447313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Hizo referencia a hechos precedentes concomitantes y posteriores</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Indico globalmente la intervención de los imputados, en función a autoría y complicidad</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Describió razonablemente los hechos específicos que habían realizado los acusados, y los medios de investigación sustentatorios.</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0" y="150912"/>
            <a:ext cx="8964488" cy="685800"/>
          </a:xfrm>
        </p:spPr>
        <p:txBody>
          <a:bodyPr>
            <a:noAutofit/>
          </a:bodyPr>
          <a:lstStyle/>
          <a:p>
            <a:pPr algn="ctr"/>
            <a:r>
              <a:rPr lang="es-ES" sz="4000" b="1" dirty="0">
                <a:latin typeface="+mn-lt"/>
              </a:rPr>
              <a:t>ANALISIS DE LA ACUSACION</a:t>
            </a:r>
          </a:p>
        </p:txBody>
      </p:sp>
    </p:spTree>
    <p:extLst>
      <p:ext uri="{BB962C8B-B14F-4D97-AF65-F5344CB8AC3E}">
        <p14:creationId xmlns:p14="http://schemas.microsoft.com/office/powerpoint/2010/main" val="232519709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Existe una relación fáctica comprensible y una indicación de las conductas atribuidas a los imputados global y específicamente con un nivel de detalle aceptable.</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Por esta razón no cabe sostener que los imputados sufrieron indefensión constitucionalmente relevante.</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0" y="150912"/>
            <a:ext cx="8964488" cy="685800"/>
          </a:xfrm>
        </p:spPr>
        <p:txBody>
          <a:bodyPr>
            <a:noAutofit/>
          </a:bodyPr>
          <a:lstStyle/>
          <a:p>
            <a:pPr algn="ctr"/>
            <a:r>
              <a:rPr lang="es-ES" sz="4000" b="1" dirty="0">
                <a:latin typeface="+mn-lt"/>
              </a:rPr>
              <a:t>APRECIACION DE LA CORTE SUPREMA</a:t>
            </a:r>
          </a:p>
        </p:txBody>
      </p:sp>
    </p:spTree>
    <p:extLst>
      <p:ext uri="{BB962C8B-B14F-4D97-AF65-F5344CB8AC3E}">
        <p14:creationId xmlns:p14="http://schemas.microsoft.com/office/powerpoint/2010/main" val="272319128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momento procesal para cuestionar un defecto</a:t>
            </a:r>
          </a:p>
          <a:p>
            <a:pPr algn="just"/>
            <a:r>
              <a:rPr lang="es-MX" sz="2800" dirty="0">
                <a:latin typeface="Arial" panose="020B0604020202020204" pitchFamily="34" charset="0"/>
                <a:cs typeface="Arial" panose="020B0604020202020204" pitchFamily="34" charset="0"/>
              </a:rPr>
              <a:t>de la acusación es la etapa intermedia, por lo que si no se observa tal situación en dicho procedimiento </a:t>
            </a:r>
            <a:r>
              <a:rPr lang="es-MX" sz="2800" b="1" dirty="0">
                <a:latin typeface="Arial" panose="020B0604020202020204" pitchFamily="34" charset="0"/>
                <a:cs typeface="Arial" panose="020B0604020202020204" pitchFamily="34" charset="0"/>
              </a:rPr>
              <a:t>PRECLUYE LA POSIBILIDAD DE INTENTARLO </a:t>
            </a:r>
            <a:r>
              <a:rPr lang="es-MX" sz="2800" dirty="0">
                <a:latin typeface="Arial" panose="020B0604020202020204" pitchFamily="34" charset="0"/>
                <a:cs typeface="Arial" panose="020B0604020202020204" pitchFamily="34" charset="0"/>
              </a:rPr>
              <a:t>cerrada esa fase procesal.</a:t>
            </a:r>
          </a:p>
          <a:p>
            <a:pPr algn="just"/>
            <a:endParaRPr lang="es-MX" sz="2800" b="1" dirty="0">
              <a:latin typeface="Arial" panose="020B0604020202020204" pitchFamily="34" charset="0"/>
              <a:cs typeface="Arial" panose="020B0604020202020204" pitchFamily="34" charset="0"/>
            </a:endParaRPr>
          </a:p>
          <a:p>
            <a:pPr algn="just"/>
            <a:r>
              <a:rPr lang="es-MX" sz="2800" b="1" dirty="0">
                <a:latin typeface="Arial" panose="020B0604020202020204" pitchFamily="34" charset="0"/>
                <a:cs typeface="Arial" panose="020B0604020202020204" pitchFamily="34" charset="0"/>
              </a:rPr>
              <a:t>Principio de preclusividad</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SOBRE LA OPORTUNIDAD PARA OBJETAR ACUSACION</a:t>
            </a:r>
          </a:p>
        </p:txBody>
      </p:sp>
    </p:spTree>
    <p:extLst>
      <p:ext uri="{BB962C8B-B14F-4D97-AF65-F5344CB8AC3E}">
        <p14:creationId xmlns:p14="http://schemas.microsoft.com/office/powerpoint/2010/main" val="360641748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Se erige en un presupuesto o impedimento procesal, vinculado al objeto del proceso.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Como tal, en todo caso, determina· la nulidad de actuaciones y la retroacción de las mismas.</a:t>
            </a:r>
          </a:p>
          <a:p>
            <a:pPr algn="just"/>
            <a:endParaRPr lang="es-MX" sz="2800" b="1" dirty="0">
              <a:latin typeface="Arial" panose="020B0604020202020204" pitchFamily="34" charset="0"/>
              <a:cs typeface="Arial" panose="020B0604020202020204" pitchFamily="34" charset="0"/>
            </a:endParaRPr>
          </a:p>
          <a:p>
            <a:pPr algn="just"/>
            <a:r>
              <a:rPr lang="es-419" sz="2800" dirty="0">
                <a:latin typeface="Arial" panose="020B0604020202020204" pitchFamily="34" charset="0"/>
                <a:cs typeface="Arial" panose="020B0604020202020204" pitchFamily="34" charset="0"/>
              </a:rPr>
              <a:t>Son subsanables y no conducen como defecto procesal a terminar en un sobreseimiento.</a:t>
            </a: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DEFECTO FORMAL DE LA ACUSACIÓN</a:t>
            </a:r>
            <a:endParaRPr lang="es-ES" sz="2800" b="1" dirty="0">
              <a:latin typeface="+mn-lt"/>
            </a:endParaRPr>
          </a:p>
        </p:txBody>
      </p:sp>
    </p:spTree>
    <p:extLst>
      <p:ext uri="{BB962C8B-B14F-4D97-AF65-F5344CB8AC3E}">
        <p14:creationId xmlns:p14="http://schemas.microsoft.com/office/powerpoint/2010/main" val="147382309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No existen suficientes elementos de convicción que ameriten condenar al acusado Quispe Najarro por el delito de terrorismo, ya que los testigos arrepentidos </a:t>
            </a:r>
            <a:r>
              <a:rPr lang="es-MX" sz="2800" b="1" dirty="0">
                <a:latin typeface="Arial" panose="020B0604020202020204" pitchFamily="34" charset="0"/>
                <a:cs typeface="Arial" panose="020B0604020202020204" pitchFamily="34" charset="0"/>
              </a:rPr>
              <a:t>declararon que no lo vieron cometer los hechos</a:t>
            </a:r>
            <a:r>
              <a:rPr lang="es-MX" sz="2800" dirty="0">
                <a:latin typeface="Arial" panose="020B0604020202020204" pitchFamily="34" charset="0"/>
                <a:cs typeface="Arial" panose="020B0604020202020204" pitchFamily="34" charset="0"/>
              </a:rPr>
              <a:t> imputados en su contra, y Pelagio Ochoa Zea se retractó en juicio oral, de su sindicación inicial.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Opinó por aprobar la resolución elevada en consulta.</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DICTAMEN DE FISCAL SUPREMO</a:t>
            </a:r>
          </a:p>
        </p:txBody>
      </p:sp>
    </p:spTree>
    <p:extLst>
      <p:ext uri="{BB962C8B-B14F-4D97-AF65-F5344CB8AC3E}">
        <p14:creationId xmlns:p14="http://schemas.microsoft.com/office/powerpoint/2010/main" val="238091992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Tribunal Superior ratificó la sentencia de primera instancia y sostuvo que se afectó el denominado "principio de imputación necesaria".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 A partir de esta conclusión afirmó que las circunstancias introducidas por el fiscal no pueden ser admitidas para determinar la responsabilidad de los acusados.</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ES" sz="2800" b="1" dirty="0">
                <a:latin typeface="+mn-lt"/>
              </a:rPr>
              <a:t>ANALISIS DE LA CORTE SUPREMA IMPUTACION NECESARIA</a:t>
            </a:r>
          </a:p>
        </p:txBody>
      </p:sp>
    </p:spTree>
    <p:extLst>
      <p:ext uri="{BB962C8B-B14F-4D97-AF65-F5344CB8AC3E}">
        <p14:creationId xmlns:p14="http://schemas.microsoft.com/office/powerpoint/2010/main" val="407308481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Incluso, apuntó que la valoración de la prueba fue correcta jurídicamente.</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La Corte Suprema rechaza este argumento pues dice que tal infracción no ha sucedido. </a:t>
            </a:r>
          </a:p>
          <a:p>
            <a:pPr algn="just"/>
            <a:endParaRPr lang="es-MX"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ES" sz="2800" b="1" dirty="0">
                <a:latin typeface="+mn-lt"/>
              </a:rPr>
              <a:t>ANALISIS DE LA CORTE SUPREMA IMPUTACION NECESARIA</a:t>
            </a:r>
          </a:p>
        </p:txBody>
      </p:sp>
    </p:spTree>
    <p:extLst>
      <p:ext uri="{BB962C8B-B14F-4D97-AF65-F5344CB8AC3E}">
        <p14:creationId xmlns:p14="http://schemas.microsoft.com/office/powerpoint/2010/main" val="3907702841"/>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Pero, además, es de rigor puntualizar si tal defecto determinaría una sentencia absolutoria.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Cabe enfatizar que un defecto procedimental, se subsana</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ES" sz="2800" b="1" dirty="0">
                <a:latin typeface="+mn-lt"/>
              </a:rPr>
              <a:t>ANALISIS DE LA CORTE SUPREMA IMPUTACION NECESARIA</a:t>
            </a:r>
          </a:p>
        </p:txBody>
      </p:sp>
    </p:spTree>
    <p:extLst>
      <p:ext uri="{BB962C8B-B14F-4D97-AF65-F5344CB8AC3E}">
        <p14:creationId xmlns:p14="http://schemas.microsoft.com/office/powerpoint/2010/main" val="110381579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No puede estimarse que, por tal defecto, el Ministerio Público  perdió. la posibilidad de perseguir un delito (pérdida de la pretensión punitiva).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Un impedimento procesal no está pensado como sanción.</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ES" sz="2800" b="1" dirty="0">
                <a:latin typeface="+mn-lt"/>
              </a:rPr>
              <a:t>ANALISIS DE LA CORTE SUPREMA IMPUTACION NECESARIA</a:t>
            </a:r>
          </a:p>
        </p:txBody>
      </p:sp>
    </p:spTree>
    <p:extLst>
      <p:ext uri="{BB962C8B-B14F-4D97-AF65-F5344CB8AC3E}">
        <p14:creationId xmlns:p14="http://schemas.microsoft.com/office/powerpoint/2010/main" val="1581504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Las sentencias que prevé el CPP son las de fondo, que agotan el objeto procesal -sentencias absolutorias y sentencias condenatorias (artículos</a:t>
            </a:r>
          </a:p>
          <a:p>
            <a:pPr algn="just"/>
            <a:r>
              <a:rPr lang="es-MX" sz="2800" dirty="0">
                <a:latin typeface="Arial" panose="020B0604020202020204" pitchFamily="34" charset="0"/>
                <a:cs typeface="Arial" panose="020B0604020202020204" pitchFamily="34" charset="0"/>
              </a:rPr>
              <a:t>398 y 399 del CPP).</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No se admiten sentencias procesales que clausuren el proceso o la instancia tras el juicio oral.</a:t>
            </a:r>
            <a:endParaRPr lang="es-419" sz="2800" b="1" u="sng"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LAS SENTENCIAS </a:t>
            </a:r>
          </a:p>
        </p:txBody>
      </p:sp>
    </p:spTree>
    <p:extLst>
      <p:ext uri="{BB962C8B-B14F-4D97-AF65-F5344CB8AC3E}">
        <p14:creationId xmlns:p14="http://schemas.microsoft.com/office/powerpoint/2010/main" val="121913539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Ello solo corresponderá en sede superior o . suprema, mediante los respectivos recursos, y tendrá efectos meramente anulatorios y de· retroacción de actuaciones, salvo, claro está, cuando se trate de supuestos de extinción de la acción penal (artículo 78 del Código Penal), en que el archivo del proceso es inevitable y declarable de oficio incluso por el juez de primera instancia.</a:t>
            </a:r>
            <a:endParaRPr lang="es-419" sz="2800" b="1" u="sng"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LAS SENTENCIAS </a:t>
            </a:r>
          </a:p>
        </p:txBody>
      </p:sp>
    </p:spTree>
    <p:extLst>
      <p:ext uri="{BB962C8B-B14F-4D97-AF65-F5344CB8AC3E}">
        <p14:creationId xmlns:p14="http://schemas.microsoft.com/office/powerpoint/2010/main" val="354800399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FUNDADO RECURSO DE CASACION</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ORDENARON QUE OTRO JUEZ DICTE SENTENCIA E INTERVENGA OTRO COLEGIADO SUPERIOR</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DECISION</a:t>
            </a:r>
          </a:p>
        </p:txBody>
      </p:sp>
    </p:spTree>
    <p:extLst>
      <p:ext uri="{BB962C8B-B14F-4D97-AF65-F5344CB8AC3E}">
        <p14:creationId xmlns:p14="http://schemas.microsoft.com/office/powerpoint/2010/main" val="106501577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ctr">
              <a:lnSpc>
                <a:spcPct val="107000"/>
              </a:lnSpc>
              <a:spcAft>
                <a:spcPts val="800"/>
              </a:spcAft>
            </a:pPr>
            <a:r>
              <a:rPr lang="es-ES" sz="5000" dirty="0">
                <a:effectLst/>
                <a:latin typeface="Arial" panose="020B0604020202020204" pitchFamily="34" charset="0"/>
                <a:ea typeface="Calibri" panose="020F0502020204030204" pitchFamily="34" charset="0"/>
                <a:cs typeface="Times New Roman" panose="02020603050405020304" pitchFamily="18" charset="0"/>
              </a:rPr>
              <a:t>CASACIÓN 556-2016, PUNO</a:t>
            </a:r>
          </a:p>
          <a:p>
            <a:pPr algn="ctr">
              <a:lnSpc>
                <a:spcPct val="107000"/>
              </a:lnSpc>
              <a:spcAft>
                <a:spcPts val="800"/>
              </a:spcAft>
            </a:pPr>
            <a:r>
              <a:rPr lang="es-ES" sz="3500" dirty="0">
                <a:latin typeface="Arial" panose="020B0604020202020204" pitchFamily="34" charset="0"/>
                <a:ea typeface="Calibri" panose="020F0502020204030204" pitchFamily="34" charset="0"/>
                <a:cs typeface="Times New Roman" panose="02020603050405020304" pitchFamily="18" charset="0"/>
              </a:rPr>
              <a:t>CORRELACION ENTRE ACUSACION Y SENTENCIA</a:t>
            </a:r>
          </a:p>
        </p:txBody>
      </p:sp>
      <p:sp>
        <p:nvSpPr>
          <p:cNvPr id="9" name="Title 8"/>
          <p:cNvSpPr>
            <a:spLocks noGrp="1"/>
          </p:cNvSpPr>
          <p:nvPr>
            <p:ph type="title"/>
          </p:nvPr>
        </p:nvSpPr>
        <p:spPr>
          <a:xfrm>
            <a:off x="179512" y="150912"/>
            <a:ext cx="8659688" cy="685800"/>
          </a:xfrm>
        </p:spPr>
        <p:txBody>
          <a:bodyPr>
            <a:noAutofit/>
          </a:bodyPr>
          <a:lstStyle/>
          <a:p>
            <a:endParaRPr lang="es-ES" sz="2800" b="1" dirty="0">
              <a:latin typeface="+mn-lt"/>
            </a:endParaRPr>
          </a:p>
        </p:txBody>
      </p:sp>
    </p:spTree>
    <p:extLst>
      <p:ext uri="{BB962C8B-B14F-4D97-AF65-F5344CB8AC3E}">
        <p14:creationId xmlns:p14="http://schemas.microsoft.com/office/powerpoint/2010/main" val="418586372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419" sz="2800" dirty="0">
                <a:latin typeface="Arial" panose="020B0604020202020204" pitchFamily="34" charset="0"/>
                <a:cs typeface="Arial" panose="020B0604020202020204" pitchFamily="34" charset="0"/>
              </a:rPr>
              <a:t>El recurrente VIDAL TITO LÓPEZ fue condenado en primera y segunda instancia como coautor del delito de Trata de Personas</a:t>
            </a:r>
          </a:p>
          <a:p>
            <a:pPr algn="just"/>
            <a:endParaRPr lang="es-419" sz="2800" dirty="0">
              <a:latin typeface="Arial" panose="020B0604020202020204" pitchFamily="34" charset="0"/>
              <a:cs typeface="Arial" panose="020B0604020202020204" pitchFamily="34" charset="0"/>
            </a:endParaRPr>
          </a:p>
          <a:p>
            <a:pPr algn="just"/>
            <a:endParaRPr lang="es-419" sz="2800" dirty="0">
              <a:latin typeface="Arial" panose="020B0604020202020204" pitchFamily="34" charset="0"/>
              <a:cs typeface="Arial" panose="020B0604020202020204" pitchFamily="34" charset="0"/>
            </a:endParaRPr>
          </a:p>
          <a:p>
            <a:pPr algn="just"/>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ANTECEDENTES	</a:t>
            </a:r>
            <a:endParaRPr lang="es-ES" sz="2800" b="1" dirty="0">
              <a:latin typeface="+mn-lt"/>
            </a:endParaRPr>
          </a:p>
        </p:txBody>
      </p:sp>
    </p:spTree>
    <p:extLst>
      <p:ext uri="{BB962C8B-B14F-4D97-AF65-F5344CB8AC3E}">
        <p14:creationId xmlns:p14="http://schemas.microsoft.com/office/powerpoint/2010/main" val="90460429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7 de octubre de 2014, a las 18 horas, se intervino el inmueble de la manzana E, lotes 9, del pasaje Atahualpa, en la ciudad de Juliaca, con participación del representante del Ministerio Público, a mérito de una denuncia realizada por la madre de la agraviada por desaparición.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 IMPUTADO</a:t>
            </a:r>
          </a:p>
        </p:txBody>
      </p:sp>
    </p:spTree>
    <p:extLst>
      <p:ext uri="{BB962C8B-B14F-4D97-AF65-F5344CB8AC3E}">
        <p14:creationId xmlns:p14="http://schemas.microsoft.com/office/powerpoint/2010/main" val="106499880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MX" sz="2800" dirty="0">
                <a:latin typeface="Arial" panose="020B0604020202020204" pitchFamily="34" charset="0"/>
                <a:cs typeface="Arial" panose="020B0604020202020204" pitchFamily="34" charset="0"/>
              </a:rPr>
              <a:t>El artículo 274 del C de PP establece que: </a:t>
            </a:r>
          </a:p>
          <a:p>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«El fiscal puede retirar la acusación. Se requiere para ello que se hayan producido en la audiencia nuevas pruebas modificatorias de la condición jurídica anteriormente apreciada.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Las razones que motivan el retiro deberán presentarse en conclusiones escritas»</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FUNDAMENTO DEL RETIRO DE ACUSACION </a:t>
            </a:r>
          </a:p>
        </p:txBody>
      </p:sp>
    </p:spTree>
    <p:extLst>
      <p:ext uri="{BB962C8B-B14F-4D97-AF65-F5344CB8AC3E}">
        <p14:creationId xmlns:p14="http://schemas.microsoft.com/office/powerpoint/2010/main" val="152311596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268760"/>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personal policial se constituyó a dicho inmueble, pues la menor había sido hallada en ese lugar por su madre Marina Olga Huanca Pari; además, en su interior se encontró a la sentenciada Concepción Capquequi Mamani y a Katherine de los Ángeles Paricahua Quispe, Lizbeth Aymituma Condori, Ruth Nélida Apaza Caso, Rosa Paricahua Quispe y Brindis Perpetua Pilco Condori.</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 IMPUTADO</a:t>
            </a:r>
          </a:p>
        </p:txBody>
      </p:sp>
    </p:spTree>
    <p:extLst>
      <p:ext uri="{BB962C8B-B14F-4D97-AF65-F5344CB8AC3E}">
        <p14:creationId xmlns:p14="http://schemas.microsoft.com/office/powerpoint/2010/main" val="288907712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 Se constató que laboraban como damas de compañía en un night-club conocido como California, ubicado por el jirón Piérola, estaban bajo el cuidado de la referida sentenciada el procesado Vidal Tito López.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 IMPUTADO</a:t>
            </a:r>
          </a:p>
        </p:txBody>
      </p:sp>
    </p:spTree>
    <p:extLst>
      <p:ext uri="{BB962C8B-B14F-4D97-AF65-F5344CB8AC3E}">
        <p14:creationId xmlns:p14="http://schemas.microsoft.com/office/powerpoint/2010/main" val="33065288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menor refirió que además no dejarlas salir, así como de proporcionarle alimentación. La persona encargada de captar a las damas de compaña sería una mujer conocida como Mary, quien sería la citada sentenciada.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La hicieron trabajar como dama de compañía con un DNI distinto.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 IMPUTADO</a:t>
            </a:r>
          </a:p>
        </p:txBody>
      </p:sp>
    </p:spTree>
    <p:extLst>
      <p:ext uri="{BB962C8B-B14F-4D97-AF65-F5344CB8AC3E}">
        <p14:creationId xmlns:p14="http://schemas.microsoft.com/office/powerpoint/2010/main" val="188535248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haber declarado responsable al casacionista no solo por la modalidad de </a:t>
            </a:r>
            <a:r>
              <a:rPr lang="es-MX" sz="2800" b="1" dirty="0">
                <a:latin typeface="Arial" panose="020B0604020202020204" pitchFamily="34" charset="0"/>
                <a:cs typeface="Arial" panose="020B0604020202020204" pitchFamily="34" charset="0"/>
              </a:rPr>
              <a:t>“retención” </a:t>
            </a:r>
            <a:r>
              <a:rPr lang="es-MX" sz="2800" dirty="0">
                <a:latin typeface="Arial" panose="020B0604020202020204" pitchFamily="34" charset="0"/>
                <a:cs typeface="Arial" panose="020B0604020202020204" pitchFamily="34" charset="0"/>
              </a:rPr>
              <a:t>prevista en el 2do párrafo, del artículo 153, del Código Penal, sino también por la modalidad de </a:t>
            </a:r>
            <a:r>
              <a:rPr lang="es-MX" sz="2800" b="1" dirty="0">
                <a:latin typeface="Arial" panose="020B0604020202020204" pitchFamily="34" charset="0"/>
                <a:cs typeface="Arial" panose="020B0604020202020204" pitchFamily="34" charset="0"/>
              </a:rPr>
              <a:t>“FACILITACIÓN</a:t>
            </a:r>
            <a:r>
              <a:rPr lang="es-MX" sz="2800" dirty="0">
                <a:latin typeface="Arial" panose="020B0604020202020204" pitchFamily="34" charset="0"/>
                <a:cs typeface="Arial" panose="020B0604020202020204" pitchFamily="34" charset="0"/>
              </a:rPr>
              <a:t>”, establecida en el 1er párrafo de la referida norma sustantiva, </a:t>
            </a:r>
            <a:r>
              <a:rPr lang="es-MX" sz="2800" b="1" dirty="0">
                <a:latin typeface="Arial" panose="020B0604020202020204" pitchFamily="34" charset="0"/>
                <a:cs typeface="Arial" panose="020B0604020202020204" pitchFamily="34" charset="0"/>
              </a:rPr>
              <a:t>MODALIDAD QUE NO FUE OBJETO DE ACUSACIÓN</a:t>
            </a:r>
            <a:r>
              <a:rPr lang="es-MX" sz="2800" dirty="0">
                <a:latin typeface="Arial" panose="020B0604020202020204" pitchFamily="34" charset="0"/>
                <a:cs typeface="Arial" panose="020B0604020202020204" pitchFamily="34" charset="0"/>
              </a:rPr>
              <a:t>, lo que vulnera el principio de congruencia, en conexidad con el derecho a la motivación de resoluciones judiciales</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DELIMITACION DEL PRONUNCIAMIENTO</a:t>
            </a:r>
          </a:p>
        </p:txBody>
      </p:sp>
    </p:spTree>
    <p:extLst>
      <p:ext uri="{BB962C8B-B14F-4D97-AF65-F5344CB8AC3E}">
        <p14:creationId xmlns:p14="http://schemas.microsoft.com/office/powerpoint/2010/main" val="295623620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principio de congruencia constituye una garantía para los justiciables, </a:t>
            </a:r>
            <a:r>
              <a:rPr lang="es-MX" sz="2800" b="1" dirty="0">
                <a:latin typeface="Arial" panose="020B0604020202020204" pitchFamily="34" charset="0"/>
                <a:cs typeface="Arial" panose="020B0604020202020204" pitchFamily="34" charset="0"/>
              </a:rPr>
              <a:t>limita a la potestad de resolver</a:t>
            </a:r>
            <a:r>
              <a:rPr lang="es-MX" sz="2800" dirty="0">
                <a:latin typeface="Arial" panose="020B0604020202020204" pitchFamily="34" charset="0"/>
                <a:cs typeface="Arial" panose="020B0604020202020204" pitchFamily="34" charset="0"/>
              </a:rPr>
              <a:t>, ya que exige la unidad del objeto procesal entre la acusación y sentencia.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El juez no puede ir más allá del petitorio del Ministerio Público.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La sanción es la nulidad del fallo.</a:t>
            </a: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PREMISAS JURIDICAS DE LA CORTE SUPREMA</a:t>
            </a:r>
            <a:endParaRPr lang="es-ES" sz="2800" b="1" dirty="0">
              <a:latin typeface="+mn-lt"/>
            </a:endParaRPr>
          </a:p>
        </p:txBody>
      </p:sp>
    </p:spTree>
    <p:extLst>
      <p:ext uri="{BB962C8B-B14F-4D97-AF65-F5344CB8AC3E}">
        <p14:creationId xmlns:p14="http://schemas.microsoft.com/office/powerpoint/2010/main" val="329053929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calificación jurídica del hecho, fijada en la acusación, no puede ser variada en la sentencia.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Su excepción, en aras del principio de contradicción y del derecho de defensa, vendría ser la </a:t>
            </a:r>
            <a:r>
              <a:rPr lang="es-MX" sz="2800" b="1" dirty="0">
                <a:latin typeface="Arial" panose="020B0604020202020204" pitchFamily="34" charset="0"/>
                <a:cs typeface="Arial" panose="020B0604020202020204" pitchFamily="34" charset="0"/>
              </a:rPr>
              <a:t>desvinculación procesal</a:t>
            </a: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PREMISAS JURIDICAS DE LA CORTE SUPREMA</a:t>
            </a:r>
            <a:endParaRPr lang="es-ES" sz="2800" b="1" dirty="0">
              <a:latin typeface="+mn-lt"/>
            </a:endParaRPr>
          </a:p>
        </p:txBody>
      </p:sp>
    </p:spTree>
    <p:extLst>
      <p:ext uri="{BB962C8B-B14F-4D97-AF65-F5344CB8AC3E}">
        <p14:creationId xmlns:p14="http://schemas.microsoft.com/office/powerpoint/2010/main" val="276287289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Acuerdo Plenario N. ° 4-2007/CJ-116 estableció en qué casos se puede dar una desvinculación y cuando no es necesario invocarla; para ello, estableció la siguiente doctrina legal:</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El Tribunal, sin variar o alterar sustancialmente el hecho punible objeto de acusación, puede plantear la tesis de desvinculación.</a:t>
            </a: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PREMISAS JURIDICAS DE LA CORTE SUPREMA</a:t>
            </a:r>
            <a:endParaRPr lang="es-ES" sz="2800" b="1" dirty="0">
              <a:latin typeface="+mn-lt"/>
            </a:endParaRPr>
          </a:p>
        </p:txBody>
      </p:sp>
    </p:spTree>
    <p:extLst>
      <p:ext uri="{BB962C8B-B14F-4D97-AF65-F5344CB8AC3E}">
        <p14:creationId xmlns:p14="http://schemas.microsoft.com/office/powerpoint/2010/main" val="369798667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Esta no es necesaria si la nueva circunstancia o la distinta tipificación, siempre que respete la homogeneidad del bien jurídico protegido, ha sido </a:t>
            </a:r>
            <a:r>
              <a:rPr lang="es-MX" sz="2800" b="1" dirty="0">
                <a:latin typeface="Arial" panose="020B0604020202020204" pitchFamily="34" charset="0"/>
                <a:cs typeface="Arial" panose="020B0604020202020204" pitchFamily="34" charset="0"/>
              </a:rPr>
              <a:t>PROPUESTA EXPRESA O IMPLÍCITAMENTE POR LA DEFENSA. </a:t>
            </a:r>
            <a:r>
              <a:rPr lang="es-MX" sz="2800" dirty="0">
                <a:latin typeface="Arial" panose="020B0604020202020204" pitchFamily="34" charset="0"/>
                <a:cs typeface="Arial" panose="020B0604020202020204" pitchFamily="34" charset="0"/>
              </a:rPr>
              <a:t>Tampoco corresponde plantear la tesis para introducir una circunstancia atenuante o variar el grado del delito o el título de participación, ni cuando se está ante un manifiesto error en la tipificación, fácilmente constatable por la defensa.</a:t>
            </a: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PREMISAS JURIDICAS DE LA CORTE SUPREMA</a:t>
            </a:r>
            <a:endParaRPr lang="es-ES" sz="2800" b="1" dirty="0">
              <a:latin typeface="+mn-lt"/>
            </a:endParaRPr>
          </a:p>
        </p:txBody>
      </p:sp>
    </p:spTree>
    <p:extLst>
      <p:ext uri="{BB962C8B-B14F-4D97-AF65-F5344CB8AC3E}">
        <p14:creationId xmlns:p14="http://schemas.microsoft.com/office/powerpoint/2010/main" val="222001522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Tampoco corresponde plantear la tesis para introducir una circunstancia atenuante o variar el grado del delito o el título de participación, </a:t>
            </a:r>
            <a:r>
              <a:rPr lang="es-MX" sz="2800" b="1" dirty="0">
                <a:latin typeface="Arial" panose="020B0604020202020204" pitchFamily="34" charset="0"/>
                <a:cs typeface="Arial" panose="020B0604020202020204" pitchFamily="34" charset="0"/>
              </a:rPr>
              <a:t>ni cuando se está ante un manifiesto error en la tipificación, fácilmente constatable por la defensa</a:t>
            </a:r>
            <a:r>
              <a:rPr lang="es-MX" sz="2800" dirty="0">
                <a:latin typeface="Arial" panose="020B0604020202020204" pitchFamily="34" charset="0"/>
                <a:cs typeface="Arial" panose="020B0604020202020204" pitchFamily="34" charset="0"/>
              </a:rPr>
              <a:t>.</a:t>
            </a: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PREMISAS JURIDICAS DE LA CORTE SUPREMA</a:t>
            </a:r>
            <a:endParaRPr lang="es-ES" sz="2800" b="1" dirty="0">
              <a:latin typeface="+mn-lt"/>
            </a:endParaRPr>
          </a:p>
        </p:txBody>
      </p:sp>
    </p:spTree>
    <p:extLst>
      <p:ext uri="{BB962C8B-B14F-4D97-AF65-F5344CB8AC3E}">
        <p14:creationId xmlns:p14="http://schemas.microsoft.com/office/powerpoint/2010/main" val="281030384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desvinculación </a:t>
            </a:r>
            <a:r>
              <a:rPr lang="es-MX" sz="2800" b="1" dirty="0">
                <a:latin typeface="Arial" panose="020B0604020202020204" pitchFamily="34" charset="0"/>
                <a:cs typeface="Arial" panose="020B0604020202020204" pitchFamily="34" charset="0"/>
              </a:rPr>
              <a:t>es de aplicación restrictiva </a:t>
            </a:r>
            <a:r>
              <a:rPr lang="es-MX" sz="2800" dirty="0">
                <a:latin typeface="Arial" panose="020B0604020202020204" pitchFamily="34" charset="0"/>
                <a:cs typeface="Arial" panose="020B0604020202020204" pitchFamily="34" charset="0"/>
              </a:rPr>
              <a:t>por el órgano jurisprudencial</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Se aplicará cuando se respete la imputación fáctica, que fue producto del debate durante el juicio oral en el que se le dio la oportunidad procesal a la partes para que se pronuncien al respecto y ofrezcan nuevas pruebas para debatir la posible nueva subsunción típica de los hechos. </a:t>
            </a: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PREMISAS JURIDICAS DE LA CORTE SUPREMA</a:t>
            </a:r>
            <a:endParaRPr lang="es-ES" sz="2800" b="1" dirty="0">
              <a:latin typeface="+mn-lt"/>
            </a:endParaRPr>
          </a:p>
        </p:txBody>
      </p:sp>
    </p:spTree>
    <p:extLst>
      <p:ext uri="{BB962C8B-B14F-4D97-AF65-F5344CB8AC3E}">
        <p14:creationId xmlns:p14="http://schemas.microsoft.com/office/powerpoint/2010/main" val="228300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MX" sz="2800" dirty="0">
                <a:latin typeface="Arial" panose="020B0604020202020204" pitchFamily="34" charset="0"/>
                <a:cs typeface="Arial" panose="020B0604020202020204" pitchFamily="34" charset="0"/>
              </a:rPr>
              <a:t>Se rechaza que la nueva prueba se trate de un medio de prueba distinto a los que fundamentó la acusación fiscal -sentido qué se le pretendía otorgar.</a:t>
            </a:r>
          </a:p>
          <a:p>
            <a:endParaRPr lang="es-MX" sz="2800" dirty="0">
              <a:latin typeface="Arial" panose="020B0604020202020204" pitchFamily="34" charset="0"/>
              <a:cs typeface="Arial" panose="020B0604020202020204" pitchFamily="34" charset="0"/>
            </a:endParaRPr>
          </a:p>
          <a:p>
            <a:r>
              <a:rPr lang="es-MX" sz="2800" dirty="0">
                <a:latin typeface="Arial" panose="020B0604020202020204" pitchFamily="34" charset="0"/>
                <a:cs typeface="Arial" panose="020B0604020202020204" pitchFamily="34" charset="0"/>
              </a:rPr>
              <a:t>El vocablo prueba se refiere al elemento de prueba, esto es, al dato objetivo que se incorpora legalmente al proceso -el cual finalmente se valora a los efectos de la formación de la convicción judicial</a:t>
            </a:r>
          </a:p>
        </p:txBody>
      </p:sp>
      <p:sp>
        <p:nvSpPr>
          <p:cNvPr id="9" name="Title 8"/>
          <p:cNvSpPr>
            <a:spLocks noGrp="1"/>
          </p:cNvSpPr>
          <p:nvPr>
            <p:ph type="title"/>
          </p:nvPr>
        </p:nvSpPr>
        <p:spPr>
          <a:xfrm>
            <a:off x="179512" y="150912"/>
            <a:ext cx="8659688" cy="685800"/>
          </a:xfrm>
        </p:spPr>
        <p:txBody>
          <a:bodyPr>
            <a:noAutofit/>
          </a:bodyPr>
          <a:lstStyle/>
          <a:p>
            <a:pPr algn="ctr"/>
            <a:r>
              <a:rPr lang="es-ES" sz="2800" b="1" dirty="0">
                <a:latin typeface="+mn-lt"/>
              </a:rPr>
              <a:t>FUNDAMENTO DEL RETIRO DE ACUSACION. INTERPRETACION </a:t>
            </a:r>
          </a:p>
        </p:txBody>
      </p:sp>
    </p:spTree>
    <p:extLst>
      <p:ext uri="{BB962C8B-B14F-4D97-AF65-F5344CB8AC3E}">
        <p14:creationId xmlns:p14="http://schemas.microsoft.com/office/powerpoint/2010/main" val="282065876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Esta premisa permite que se concrete el derecho de contradicción como sustento del derecho de previo conocimiento de los cargos.</a:t>
            </a: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PREMISAS JURIDICAS DE LA CORTE SUPREMA</a:t>
            </a:r>
            <a:endParaRPr lang="es-ES" sz="2800" b="1" dirty="0">
              <a:latin typeface="+mn-lt"/>
            </a:endParaRPr>
          </a:p>
        </p:txBody>
      </p:sp>
    </p:spTree>
    <p:extLst>
      <p:ext uri="{BB962C8B-B14F-4D97-AF65-F5344CB8AC3E}">
        <p14:creationId xmlns:p14="http://schemas.microsoft.com/office/powerpoint/2010/main" val="361599297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Uno de los componentes del principio de congruencia y que permita justificar su razón de ser, es el derecho a ser informado de la acusación (imputación fáctica y jurídica)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A partir de ahí el procesado construirá su estrategia legal</a:t>
            </a: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PREMISAS JURIDICAS DE LA CORTE SUPREMA</a:t>
            </a:r>
            <a:endParaRPr lang="es-ES" sz="2800" b="1" dirty="0">
              <a:latin typeface="+mn-lt"/>
            </a:endParaRPr>
          </a:p>
        </p:txBody>
      </p:sp>
    </p:spTree>
    <p:extLst>
      <p:ext uri="{BB962C8B-B14F-4D97-AF65-F5344CB8AC3E}">
        <p14:creationId xmlns:p14="http://schemas.microsoft.com/office/powerpoint/2010/main" val="195980042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b="1" dirty="0">
                <a:latin typeface="Arial" panose="020B0604020202020204" pitchFamily="34" charset="0"/>
                <a:cs typeface="Arial" panose="020B0604020202020204" pitchFamily="34" charset="0"/>
              </a:rPr>
              <a:t>Si el tribunal en su sentencia se aparta de la calificación jurídica objeto de acusación, sin que se aplique la tesis de desvinculación</a:t>
            </a:r>
            <a:r>
              <a:rPr lang="es-MX" sz="2800" dirty="0">
                <a:latin typeface="Arial" panose="020B0604020202020204" pitchFamily="34" charset="0"/>
                <a:cs typeface="Arial" panose="020B0604020202020204" pitchFamily="34" charset="0"/>
              </a:rPr>
              <a:t>, ahí toma importancia el principio de congruencia, al darse una grave vulneración del derecho de defensa, debido proceso, principios acusatorio y contradicción.</a:t>
            </a: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PREMISAS JURIDICAS DE LA CORTE SUPREMA</a:t>
            </a:r>
            <a:endParaRPr lang="es-ES" sz="2800" b="1" dirty="0">
              <a:latin typeface="+mn-lt"/>
            </a:endParaRPr>
          </a:p>
        </p:txBody>
      </p:sp>
    </p:spTree>
    <p:extLst>
      <p:ext uri="{BB962C8B-B14F-4D97-AF65-F5344CB8AC3E}">
        <p14:creationId xmlns:p14="http://schemas.microsoft.com/office/powerpoint/2010/main" val="25058863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casacionista indicó que se le condenó también por la conducta delictiva de “</a:t>
            </a:r>
            <a:r>
              <a:rPr lang="es-MX" sz="2800" b="1" dirty="0">
                <a:latin typeface="Arial" panose="020B0604020202020204" pitchFamily="34" charset="0"/>
                <a:cs typeface="Arial" panose="020B0604020202020204" pitchFamily="34" charset="0"/>
              </a:rPr>
              <a:t>FACILITAR</a:t>
            </a:r>
            <a:r>
              <a:rPr lang="es-MX" sz="2800" dirty="0">
                <a:latin typeface="Arial" panose="020B0604020202020204" pitchFamily="34" charset="0"/>
                <a:cs typeface="Arial" panose="020B0604020202020204" pitchFamily="34" charset="0"/>
              </a:rPr>
              <a:t>”, prevista en el 1er párrafo, del artículo 153 del Código Penal, la cual no fue objeto de acusación</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Si fue acusado por la conducta de </a:t>
            </a:r>
            <a:r>
              <a:rPr lang="es-MX" sz="2800" b="1" dirty="0">
                <a:latin typeface="Arial" panose="020B0604020202020204" pitchFamily="34" charset="0"/>
                <a:cs typeface="Arial" panose="020B0604020202020204" pitchFamily="34" charset="0"/>
              </a:rPr>
              <a:t>“RETENER”</a:t>
            </a:r>
            <a:r>
              <a:rPr lang="es-MX" sz="2800" dirty="0">
                <a:latin typeface="Arial" panose="020B0604020202020204" pitchFamily="34" charset="0"/>
                <a:cs typeface="Arial" panose="020B0604020202020204" pitchFamily="34" charset="0"/>
              </a:rPr>
              <a:t>, previsto en el 2do párrafo, de la citada norma sustantiva, </a:t>
            </a:r>
            <a:r>
              <a:rPr lang="es-MX" sz="2800" b="1" dirty="0">
                <a:latin typeface="Arial" panose="020B0604020202020204" pitchFamily="34" charset="0"/>
                <a:cs typeface="Arial" panose="020B0604020202020204" pitchFamily="34" charset="0"/>
              </a:rPr>
              <a:t>por lo que se transgredió el principio de congruencia</a:t>
            </a:r>
            <a:r>
              <a:rPr lang="es-MX" sz="2800" dirty="0">
                <a:latin typeface="Arial" panose="020B0604020202020204" pitchFamily="34" charset="0"/>
                <a:cs typeface="Arial" panose="020B0604020202020204" pitchFamily="34" charset="0"/>
              </a:rPr>
              <a:t>.</a:t>
            </a: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ANALISIS DEL CASO</a:t>
            </a:r>
            <a:endParaRPr lang="es-ES" sz="2800" b="1" dirty="0">
              <a:latin typeface="+mn-lt"/>
            </a:endParaRPr>
          </a:p>
        </p:txBody>
      </p:sp>
    </p:spTree>
    <p:extLst>
      <p:ext uri="{BB962C8B-B14F-4D97-AF65-F5344CB8AC3E}">
        <p14:creationId xmlns:p14="http://schemas.microsoft.com/office/powerpoint/2010/main" val="302537174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Se aprecia que es cierto que el Ministerio Público en su requerimiento acusatorio, </a:t>
            </a:r>
            <a:r>
              <a:rPr lang="es-MX" sz="2800" b="1" dirty="0">
                <a:latin typeface="Arial" panose="020B0604020202020204" pitchFamily="34" charset="0"/>
                <a:cs typeface="Arial" panose="020B0604020202020204" pitchFamily="34" charset="0"/>
              </a:rPr>
              <a:t>subsumió los hechos en la conducta delictiva de “retener</a:t>
            </a:r>
            <a:r>
              <a:rPr lang="es-MX" sz="2800" dirty="0">
                <a:latin typeface="Arial" panose="020B0604020202020204" pitchFamily="34" charset="0"/>
                <a:cs typeface="Arial" panose="020B0604020202020204" pitchFamily="34" charset="0"/>
              </a:rPr>
              <a:t>”</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Sin embargo, en la audiencia de inicio de juicio oral el fiscal en la exposición de los cargos, luego de exponer sucintamente la imputación fáctica, de conformidad con el inciso 2, del artículo 371 del CPP hizo lo mismo con la calificación jurídica</a:t>
            </a: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ANALISIS DEL CASO</a:t>
            </a:r>
            <a:endParaRPr lang="es-ES" sz="2800" b="1" dirty="0">
              <a:latin typeface="+mn-lt"/>
            </a:endParaRPr>
          </a:p>
        </p:txBody>
      </p:sp>
    </p:spTree>
    <p:extLst>
      <p:ext uri="{BB962C8B-B14F-4D97-AF65-F5344CB8AC3E}">
        <p14:creationId xmlns:p14="http://schemas.microsoft.com/office/powerpoint/2010/main" val="279951087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Fiscal </a:t>
            </a:r>
            <a:r>
              <a:rPr lang="es-MX" sz="2800" b="1" dirty="0">
                <a:latin typeface="Arial" panose="020B0604020202020204" pitchFamily="34" charset="0"/>
                <a:cs typeface="Arial" panose="020B0604020202020204" pitchFamily="34" charset="0"/>
              </a:rPr>
              <a:t>hizo una aclaración en el sentido de acusar no solo por el supuesto de “RETENCIÓN”, sino también por “FACILITAR”, </a:t>
            </a:r>
            <a:r>
              <a:rPr lang="es-MX" sz="2800" dirty="0">
                <a:latin typeface="Arial" panose="020B0604020202020204" pitchFamily="34" charset="0"/>
                <a:cs typeface="Arial" panose="020B0604020202020204" pitchFamily="34" charset="0"/>
              </a:rPr>
              <a:t>conductas delictivas previstas en el primer y segundo párrafos, del artículo 153 del Código Penal.</a:t>
            </a: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ANALISIS DEL CASO</a:t>
            </a:r>
            <a:endParaRPr lang="es-ES" sz="2800" b="1" dirty="0">
              <a:latin typeface="+mn-lt"/>
            </a:endParaRPr>
          </a:p>
        </p:txBody>
      </p:sp>
    </p:spTree>
    <p:extLst>
      <p:ext uri="{BB962C8B-B14F-4D97-AF65-F5344CB8AC3E}">
        <p14:creationId xmlns:p14="http://schemas.microsoft.com/office/powerpoint/2010/main" val="278328975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Esta subsunción típica del hecho le fue informado al acusado y defensa, los mismos que, luego de darle la oportunidad procesal para que se pronuncie, </a:t>
            </a:r>
            <a:r>
              <a:rPr lang="es-MX" sz="2800" b="1" dirty="0">
                <a:latin typeface="Arial" panose="020B0604020202020204" pitchFamily="34" charset="0"/>
                <a:cs typeface="Arial" panose="020B0604020202020204" pitchFamily="34" charset="0"/>
              </a:rPr>
              <a:t>NO CUESTIONARON LA NUEVA CALIFICACIÓN JURÍDICA</a:t>
            </a:r>
            <a:endParaRPr lang="es-MX"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ANALISIS DEL CASO</a:t>
            </a:r>
            <a:endParaRPr lang="es-ES" sz="2800" b="1" dirty="0">
              <a:latin typeface="+mn-lt"/>
            </a:endParaRPr>
          </a:p>
        </p:txBody>
      </p:sp>
    </p:spTree>
    <p:extLst>
      <p:ext uri="{BB962C8B-B14F-4D97-AF65-F5344CB8AC3E}">
        <p14:creationId xmlns:p14="http://schemas.microsoft.com/office/powerpoint/2010/main" val="85895940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No tiene sustento lo argumentado por el recurrente que fue </a:t>
            </a:r>
            <a:r>
              <a:rPr lang="es-MX" sz="2800" b="1" dirty="0">
                <a:latin typeface="Arial" panose="020B0604020202020204" pitchFamily="34" charset="0"/>
                <a:cs typeface="Arial" panose="020B0604020202020204" pitchFamily="34" charset="0"/>
              </a:rPr>
              <a:t>UNA CONDENA SORPRESIVA</a:t>
            </a:r>
            <a:r>
              <a:rPr lang="es-MX" sz="2800" dirty="0">
                <a:latin typeface="Arial" panose="020B0604020202020204" pitchFamily="34" charset="0"/>
                <a:cs typeface="Arial" panose="020B0604020202020204" pitchFamily="34" charset="0"/>
              </a:rPr>
              <a:t>, puesto que la nueva calificación jurídica no fue ajena al debate, en donde se respetó el principio de contradicción y derecho de defensa.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No hubo afectación del principio de congruencia entre la acusación y sentencia</a:t>
            </a: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ANALISIS DEL CASO. CONCLUSION </a:t>
            </a:r>
            <a:endParaRPr lang="es-ES" sz="2800" b="1" dirty="0">
              <a:latin typeface="+mn-lt"/>
            </a:endParaRPr>
          </a:p>
        </p:txBody>
      </p:sp>
    </p:spTree>
    <p:extLst>
      <p:ext uri="{BB962C8B-B14F-4D97-AF65-F5344CB8AC3E}">
        <p14:creationId xmlns:p14="http://schemas.microsoft.com/office/powerpoint/2010/main" val="121475833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endParaRPr lang="es-419" sz="2800" dirty="0">
              <a:latin typeface="Arial" panose="020B0604020202020204" pitchFamily="34" charset="0"/>
              <a:cs typeface="Arial" panose="020B0604020202020204" pitchFamily="34" charset="0"/>
            </a:endParaRPr>
          </a:p>
          <a:p>
            <a:pPr algn="just"/>
            <a:r>
              <a:rPr lang="es-419" sz="2800" b="1" dirty="0">
                <a:latin typeface="Arial" panose="020B0604020202020204" pitchFamily="34" charset="0"/>
                <a:cs typeface="Arial" panose="020B0604020202020204" pitchFamily="34" charset="0"/>
              </a:rPr>
              <a:t>INFUNDADO EL RECURSO DE CASACION</a:t>
            </a:r>
          </a:p>
          <a:p>
            <a:pPr algn="just"/>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DECISION </a:t>
            </a:r>
            <a:endParaRPr lang="es-ES" sz="2800" b="1" dirty="0">
              <a:latin typeface="+mn-lt"/>
            </a:endParaRPr>
          </a:p>
        </p:txBody>
      </p:sp>
    </p:spTree>
    <p:extLst>
      <p:ext uri="{BB962C8B-B14F-4D97-AF65-F5344CB8AC3E}">
        <p14:creationId xmlns:p14="http://schemas.microsoft.com/office/powerpoint/2010/main" val="81177501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ctr"/>
            <a:endParaRPr lang="es-419" sz="4000" dirty="0">
              <a:latin typeface="Arial" panose="020B0604020202020204" pitchFamily="34" charset="0"/>
              <a:cs typeface="Arial" panose="020B0604020202020204" pitchFamily="34" charset="0"/>
            </a:endParaRPr>
          </a:p>
          <a:p>
            <a:pPr algn="ctr"/>
            <a:endParaRPr lang="es-419" sz="4000" dirty="0">
              <a:latin typeface="Arial" panose="020B0604020202020204" pitchFamily="34" charset="0"/>
              <a:cs typeface="Arial" panose="020B0604020202020204" pitchFamily="34" charset="0"/>
            </a:endParaRPr>
          </a:p>
          <a:p>
            <a:pPr algn="ctr"/>
            <a:r>
              <a:rPr lang="es-419" sz="4000" dirty="0">
                <a:latin typeface="Arial" panose="020B0604020202020204" pitchFamily="34" charset="0"/>
                <a:cs typeface="Arial" panose="020B0604020202020204" pitchFamily="34" charset="0"/>
              </a:rPr>
              <a:t>GRACIAS</a:t>
            </a:r>
          </a:p>
        </p:txBody>
      </p:sp>
      <p:sp>
        <p:nvSpPr>
          <p:cNvPr id="9" name="Title 8"/>
          <p:cNvSpPr>
            <a:spLocks noGrp="1"/>
          </p:cNvSpPr>
          <p:nvPr>
            <p:ph type="title"/>
          </p:nvPr>
        </p:nvSpPr>
        <p:spPr>
          <a:xfrm>
            <a:off x="179512" y="150912"/>
            <a:ext cx="8659688" cy="685800"/>
          </a:xfrm>
        </p:spPr>
        <p:txBody>
          <a:bodyPr>
            <a:noAutofit/>
          </a:bodyPr>
          <a:lstStyle/>
          <a:p>
            <a:pPr algn="ctr"/>
            <a:endParaRPr lang="es-ES" sz="2800" b="1" dirty="0">
              <a:latin typeface="+mn-lt"/>
            </a:endParaRPr>
          </a:p>
        </p:txBody>
      </p:sp>
    </p:spTree>
    <p:extLst>
      <p:ext uri="{BB962C8B-B14F-4D97-AF65-F5344CB8AC3E}">
        <p14:creationId xmlns:p14="http://schemas.microsoft.com/office/powerpoint/2010/main" val="413173122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Una interpretación acorde con la perspectiva acusatoria permite concluir incluso que el vocablo nueva prueba hace referencia a la prueba propiamente dicha, actuada en el acto oral -como a la prueba anticipada y a la preconstituida</a:t>
            </a:r>
          </a:p>
        </p:txBody>
      </p:sp>
      <p:sp>
        <p:nvSpPr>
          <p:cNvPr id="9" name="Title 8"/>
          <p:cNvSpPr>
            <a:spLocks noGrp="1"/>
          </p:cNvSpPr>
          <p:nvPr>
            <p:ph type="title"/>
          </p:nvPr>
        </p:nvSpPr>
        <p:spPr>
          <a:xfrm>
            <a:off x="179512" y="150912"/>
            <a:ext cx="8659688" cy="685800"/>
          </a:xfrm>
        </p:spPr>
        <p:txBody>
          <a:bodyPr>
            <a:noAutofit/>
          </a:bodyPr>
          <a:lstStyle/>
          <a:p>
            <a:pPr algn="ctr"/>
            <a:r>
              <a:rPr lang="es-ES" sz="2800" b="1" dirty="0">
                <a:latin typeface="+mn-lt"/>
              </a:rPr>
              <a:t>FUNDAMENTO DEL RETIRO DE ACUSACION. INTERPRETACION </a:t>
            </a:r>
          </a:p>
        </p:txBody>
      </p:sp>
    </p:spTree>
    <p:extLst>
      <p:ext uri="{BB962C8B-B14F-4D97-AF65-F5344CB8AC3E}">
        <p14:creationId xmlns:p14="http://schemas.microsoft.com/office/powerpoint/2010/main" val="2557540821"/>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 Estas pruebas, valoradas en forma individual y conjuntamente, permitan entender, en primer lugar, que son distintos a los que contó el fiscal para acusar, y, en segundo lugar, que convenzan de la inocencia del imputado y por tanto de la falta de mérito de la pretensión punitiva introducida por el Fiscal en su acusación escrita.</a:t>
            </a:r>
          </a:p>
        </p:txBody>
      </p:sp>
      <p:sp>
        <p:nvSpPr>
          <p:cNvPr id="9" name="Title 8"/>
          <p:cNvSpPr>
            <a:spLocks noGrp="1"/>
          </p:cNvSpPr>
          <p:nvPr>
            <p:ph type="title"/>
          </p:nvPr>
        </p:nvSpPr>
        <p:spPr>
          <a:xfrm>
            <a:off x="179512" y="150912"/>
            <a:ext cx="8659688" cy="685800"/>
          </a:xfrm>
        </p:spPr>
        <p:txBody>
          <a:bodyPr>
            <a:noAutofit/>
          </a:bodyPr>
          <a:lstStyle/>
          <a:p>
            <a:pPr algn="ctr"/>
            <a:r>
              <a:rPr lang="es-ES" sz="2800" b="1" dirty="0">
                <a:latin typeface="+mn-lt"/>
              </a:rPr>
              <a:t>FUNDAMENTO DEL RETIRO DE ACUSACION. INTERPRETACION </a:t>
            </a:r>
          </a:p>
        </p:txBody>
      </p:sp>
    </p:spTree>
    <p:extLst>
      <p:ext uri="{BB962C8B-B14F-4D97-AF65-F5344CB8AC3E}">
        <p14:creationId xmlns:p14="http://schemas.microsoft.com/office/powerpoint/2010/main" val="358264988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endParaRPr lang="es-MX" sz="2800" dirty="0">
              <a:latin typeface="Arial" panose="020B0604020202020204" pitchFamily="34" charset="0"/>
              <a:cs typeface="Arial" panose="020B0604020202020204" pitchFamily="34" charset="0"/>
            </a:endParaRP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En ese sentido, la condición que justifica la </a:t>
            </a:r>
            <a:r>
              <a:rPr lang="es-MX" sz="2800" b="1" dirty="0">
                <a:latin typeface="Arial" panose="020B0604020202020204" pitchFamily="34" charset="0"/>
                <a:cs typeface="Arial" panose="020B0604020202020204" pitchFamily="34" charset="0"/>
              </a:rPr>
              <a:t>INSTITUCIÓN DEL RETIRO DE LA ACUSACIÓN FISCAL ES LA ACTIVIDAD PROBATORIA DESPLEGADA </a:t>
            </a:r>
            <a:r>
              <a:rPr lang="es-MX" sz="2800" dirty="0">
                <a:latin typeface="Arial" panose="020B0604020202020204" pitchFamily="34" charset="0"/>
                <a:cs typeface="Arial" panose="020B0604020202020204" pitchFamily="34" charset="0"/>
              </a:rPr>
              <a:t>en cumplimiento de los principios de igualdad de armas, oralidad, contradicción y publicidad.</a:t>
            </a:r>
          </a:p>
        </p:txBody>
      </p:sp>
      <p:sp>
        <p:nvSpPr>
          <p:cNvPr id="9" name="Title 8"/>
          <p:cNvSpPr>
            <a:spLocks noGrp="1"/>
          </p:cNvSpPr>
          <p:nvPr>
            <p:ph type="title"/>
          </p:nvPr>
        </p:nvSpPr>
        <p:spPr>
          <a:xfrm>
            <a:off x="179512" y="150912"/>
            <a:ext cx="8659688" cy="685800"/>
          </a:xfrm>
        </p:spPr>
        <p:txBody>
          <a:bodyPr>
            <a:noAutofit/>
          </a:bodyPr>
          <a:lstStyle/>
          <a:p>
            <a:pPr algn="ctr"/>
            <a:r>
              <a:rPr lang="es-ES" sz="2800" b="1" dirty="0">
                <a:latin typeface="+mn-lt"/>
              </a:rPr>
              <a:t>FUNDAMENTO DEL RETIRO DE ACUSACION. INTERPRETACION </a:t>
            </a:r>
          </a:p>
        </p:txBody>
      </p:sp>
    </p:spTree>
    <p:extLst>
      <p:ext uri="{BB962C8B-B14F-4D97-AF65-F5344CB8AC3E}">
        <p14:creationId xmlns:p14="http://schemas.microsoft.com/office/powerpoint/2010/main" val="388771656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lnSpc>
                <a:spcPct val="107000"/>
              </a:lnSpc>
              <a:spcAft>
                <a:spcPts val="800"/>
              </a:spcAft>
            </a:pPr>
            <a:r>
              <a:rPr lang="es-ES" sz="2500" dirty="0">
                <a:latin typeface="Arial" panose="020B0604020202020204" pitchFamily="34" charset="0"/>
                <a:ea typeface="Calibri" panose="020F0502020204030204" pitchFamily="34" charset="0"/>
                <a:cs typeface="Times New Roman" panose="02020603050405020304" pitchFamily="18" charset="0"/>
              </a:rPr>
              <a:t>U</a:t>
            </a:r>
            <a:r>
              <a:rPr lang="es-ES" sz="2500" dirty="0">
                <a:effectLst/>
                <a:latin typeface="Arial" panose="020B0604020202020204" pitchFamily="34" charset="0"/>
                <a:ea typeface="Calibri" panose="020F0502020204030204" pitchFamily="34" charset="0"/>
                <a:cs typeface="Times New Roman" panose="02020603050405020304" pitchFamily="18" charset="0"/>
              </a:rPr>
              <a:t>no de los fundamentos de la Sala fue que los testigos Oscar Rómulo y Nilton Ochoa Roa (familiares de los occisos), durante el juicio oral, sindicaron a una persona distinta al acusado, pues ambos señalaron que no conocían a Quispe Najarro, ni escucharon que alguien lo vinculase con la muerte de la familia Ochoa Roa, y los responsables del asesinato eran elementos terroristas -en específico, su primo Pelagio Ocho Zea.</a:t>
            </a: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Times New Roman" panose="02020603050405020304" pitchFamily="18" charset="0"/>
              </a:rPr>
              <a:t> </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POR LA CORTE SUPREMA</a:t>
            </a:r>
          </a:p>
        </p:txBody>
      </p:sp>
    </p:spTree>
    <p:extLst>
      <p:ext uri="{BB962C8B-B14F-4D97-AF65-F5344CB8AC3E}">
        <p14:creationId xmlns:p14="http://schemas.microsoft.com/office/powerpoint/2010/main" val="406393083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lnSpc>
                <a:spcPct val="107000"/>
              </a:lnSpc>
              <a:spcAft>
                <a:spcPts val="800"/>
              </a:spcAft>
            </a:pPr>
            <a:endParaRPr lang="es-ES" sz="2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a:effectLst/>
                <a:latin typeface="Arial" panose="020B0604020202020204" pitchFamily="34" charset="0"/>
                <a:ea typeface="Calibri" panose="020F0502020204030204" pitchFamily="34" charset="0"/>
                <a:cs typeface="Times New Roman" panose="02020603050405020304" pitchFamily="18" charset="0"/>
              </a:rPr>
              <a:t>Respecto a esta conclusión, el procurador público señaló que los testigos no reconocieron a Quispe Najarro, dado el tiempo trascurrido desde la comisión de los hechos.</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POR LA CORTE SUPREMA</a:t>
            </a:r>
          </a:p>
        </p:txBody>
      </p:sp>
    </p:spTree>
    <p:extLst>
      <p:ext uri="{BB962C8B-B14F-4D97-AF65-F5344CB8AC3E}">
        <p14:creationId xmlns:p14="http://schemas.microsoft.com/office/powerpoint/2010/main" val="414648982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lnSpc>
                <a:spcPct val="107000"/>
              </a:lnSpc>
              <a:spcAft>
                <a:spcPts val="800"/>
              </a:spcAft>
            </a:pPr>
            <a:r>
              <a:rPr lang="es-ES" sz="2500" dirty="0">
                <a:effectLst/>
                <a:latin typeface="Arial" panose="020B0604020202020204" pitchFamily="34" charset="0"/>
                <a:ea typeface="Calibri" panose="020F0502020204030204" pitchFamily="34" charset="0"/>
                <a:cs typeface="Times New Roman" panose="02020603050405020304" pitchFamily="18" charset="0"/>
              </a:rPr>
              <a:t>Verificadas las actas de juicio oral, se advierte que Oscar Rómulo Ochoa Roa, en efecto, sindicó directamente a Pelagio Ochoa Zea como el autor de la muerte de sus padres, pues cuando hicieron la misa de sus padres a los ocho días de su asesinato, sus familiares le dieron dicho dato; asimismo, negó conocer a Quispe Najarro). </a:t>
            </a:r>
          </a:p>
          <a:p>
            <a:pPr algn="just">
              <a:lnSpc>
                <a:spcPct val="107000"/>
              </a:lnSpc>
              <a:spcAft>
                <a:spcPts val="800"/>
              </a:spcAft>
            </a:pPr>
            <a:endParaRPr lang="es-ES" sz="25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POR LA CORTE SUPREMA</a:t>
            </a:r>
          </a:p>
        </p:txBody>
      </p:sp>
    </p:spTree>
    <p:extLst>
      <p:ext uri="{BB962C8B-B14F-4D97-AF65-F5344CB8AC3E}">
        <p14:creationId xmlns:p14="http://schemas.microsoft.com/office/powerpoint/2010/main" val="362546190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764704"/>
            <a:ext cx="8515672" cy="4896544"/>
          </a:xfrm>
          <a:prstGeom prst="rect">
            <a:avLst/>
          </a:prstGeom>
          <a:noFill/>
        </p:spPr>
        <p:txBody>
          <a:bodyPr wrap="square" rtlCol="0">
            <a:noAutofit/>
          </a:bodyPr>
          <a:lstStyle/>
          <a:p>
            <a:pPr algn="ctr"/>
            <a:r>
              <a:rPr lang="pt-BR" sz="4500" b="1" dirty="0"/>
              <a:t>CONSULTA 11-2019</a:t>
            </a:r>
          </a:p>
          <a:p>
            <a:pPr algn="ctr"/>
            <a:endParaRPr lang="es-ES" sz="4500" b="1" dirty="0"/>
          </a:p>
          <a:p>
            <a:pPr algn="ctr"/>
            <a:r>
              <a:rPr lang="es-ES" sz="4500" b="1" dirty="0"/>
              <a:t>RETIRO DE ACUSACION</a:t>
            </a:r>
          </a:p>
          <a:p>
            <a:pPr algn="ctr"/>
            <a:endParaRPr lang="es-ES" sz="4500" b="1" dirty="0"/>
          </a:p>
          <a:p>
            <a:pPr algn="ctr"/>
            <a:r>
              <a:rPr lang="es-ES" sz="4500" b="1" dirty="0"/>
              <a:t>CASO DE TERRORISMO</a:t>
            </a:r>
            <a:endParaRPr lang="pt-BR" sz="3000" dirty="0"/>
          </a:p>
        </p:txBody>
      </p:sp>
    </p:spTree>
    <p:extLst>
      <p:ext uri="{BB962C8B-B14F-4D97-AF65-F5344CB8AC3E}">
        <p14:creationId xmlns:p14="http://schemas.microsoft.com/office/powerpoint/2010/main" val="334501204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lnSpc>
                <a:spcPct val="107000"/>
              </a:lnSpc>
              <a:spcAft>
                <a:spcPts val="800"/>
              </a:spcAft>
            </a:pPr>
            <a:endParaRPr lang="es-ES" sz="25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500" dirty="0">
                <a:effectLst/>
                <a:latin typeface="Arial" panose="020B0604020202020204" pitchFamily="34" charset="0"/>
                <a:ea typeface="Calibri" panose="020F0502020204030204" pitchFamily="34" charset="0"/>
                <a:cs typeface="Times New Roman" panose="02020603050405020304" pitchFamily="18" charset="0"/>
              </a:rPr>
              <a:t>Por su parte, Nilton Ochoa Roa refirió que al momento de los hechos era aún un niño y sus familiares le contaron que los terroristas asesinaron a sus padres y, en específico, su primo Pelagio Ochoa Zea, cuya motivación fue la avaricia por apoderarse del dinero de su familia</a:t>
            </a:r>
            <a:r>
              <a:rPr lang="es-ES" sz="2000" dirty="0">
                <a:effectLst/>
                <a:latin typeface="Arial" panose="020B0604020202020204" pitchFamily="34" charset="0"/>
                <a:ea typeface="Calibri" panose="020F0502020204030204" pitchFamily="34" charset="0"/>
                <a:cs typeface="Times New Roman" panose="02020603050405020304" pitchFamily="18" charset="0"/>
              </a:rPr>
              <a:t>.</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POR LA CORTE SUPREMA</a:t>
            </a:r>
          </a:p>
        </p:txBody>
      </p:sp>
    </p:spTree>
    <p:extLst>
      <p:ext uri="{BB962C8B-B14F-4D97-AF65-F5344CB8AC3E}">
        <p14:creationId xmlns:p14="http://schemas.microsoft.com/office/powerpoint/2010/main" val="132991441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lnSpc>
                <a:spcPct val="107000"/>
              </a:lnSpc>
              <a:spcAft>
                <a:spcPts val="800"/>
              </a:spcAft>
            </a:pPr>
            <a:r>
              <a:rPr lang="es-ES" sz="2500" dirty="0">
                <a:effectLst/>
                <a:latin typeface="Arial" panose="020B0604020202020204" pitchFamily="34" charset="0"/>
                <a:ea typeface="Calibri" panose="020F0502020204030204" pitchFamily="34" charset="0"/>
                <a:cs typeface="Times New Roman" panose="02020603050405020304" pitchFamily="18" charset="0"/>
              </a:rPr>
              <a:t>En conclusión</a:t>
            </a:r>
          </a:p>
          <a:p>
            <a:pPr algn="just">
              <a:lnSpc>
                <a:spcPct val="107000"/>
              </a:lnSpc>
              <a:spcAft>
                <a:spcPts val="800"/>
              </a:spcAft>
            </a:pPr>
            <a:endParaRPr lang="es-ES" sz="25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500" dirty="0">
                <a:effectLst/>
                <a:latin typeface="Arial" panose="020B0604020202020204" pitchFamily="34" charset="0"/>
                <a:ea typeface="Calibri" panose="020F0502020204030204" pitchFamily="34" charset="0"/>
                <a:cs typeface="Times New Roman" panose="02020603050405020304" pitchFamily="18" charset="0"/>
              </a:rPr>
              <a:t>Los dos testigos no aportaron un dato incriminatorio sobre Quispe Najarro y, aun cuando hubiese sido así, sus declaraciones son referenciales, pues no declararon sobre un dato que apreciaron sino que reprodujeron los dichos de otros familiares, quienes no declararon durante el proceso.</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POR LA CORTE SUPREMA</a:t>
            </a:r>
          </a:p>
        </p:txBody>
      </p:sp>
    </p:spTree>
    <p:extLst>
      <p:ext uri="{BB962C8B-B14F-4D97-AF65-F5344CB8AC3E}">
        <p14:creationId xmlns:p14="http://schemas.microsoft.com/office/powerpoint/2010/main" val="88530947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ES" sz="2400" dirty="0">
                <a:effectLst/>
                <a:latin typeface="Arial" panose="020B0604020202020204" pitchFamily="34" charset="0"/>
                <a:ea typeface="Calibri" panose="020F0502020204030204" pitchFamily="34" charset="0"/>
                <a:cs typeface="Times New Roman" panose="02020603050405020304" pitchFamily="18" charset="0"/>
              </a:rPr>
              <a:t>Otro fundamento de la Sala consistió en que el testigo Roberto Tamayo Jordán no ofreció ninguna información que permita determinar quiénes intervinieron en los hechos y mucho menos vinculó a Quispe Najarro, pues si bien manifestó que en 1993 fue jefe del Destacamento de Concepción, Vilcashuamán (Ayacucho), y declaró que él realizó el levantamiento de los cadáveres de la familia Ochoa Roa, en su momento solo presumió que los responsables eran elementos terroristas, </a:t>
            </a:r>
            <a:r>
              <a:rPr lang="es-ES" sz="2400" b="1" u="sng" dirty="0">
                <a:effectLst/>
                <a:latin typeface="Arial" panose="020B0604020202020204" pitchFamily="34" charset="0"/>
                <a:ea typeface="Calibri" panose="020F0502020204030204" pitchFamily="34" charset="0"/>
                <a:cs typeface="Times New Roman" panose="02020603050405020304" pitchFamily="18" charset="0"/>
              </a:rPr>
              <a:t>PERO NO CONOCIÓ NI ESCUCHÓ EL NOMBRE DEL ACUSADO QUISPE NAJARRO</a:t>
            </a:r>
            <a:endParaRPr lang="es-419" sz="2400" b="1" u="sng"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POR LA CORTE SUPREMA</a:t>
            </a:r>
          </a:p>
        </p:txBody>
      </p:sp>
    </p:spTree>
    <p:extLst>
      <p:ext uri="{BB962C8B-B14F-4D97-AF65-F5344CB8AC3E}">
        <p14:creationId xmlns:p14="http://schemas.microsoft.com/office/powerpoint/2010/main" val="137711148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lnSpc>
                <a:spcPct val="107000"/>
              </a:lnSpc>
              <a:spcAft>
                <a:spcPts val="800"/>
              </a:spcAft>
            </a:pPr>
            <a:r>
              <a:rPr lang="es-ES" sz="2500" dirty="0">
                <a:effectLst/>
                <a:latin typeface="Arial" panose="020B0604020202020204" pitchFamily="34" charset="0"/>
                <a:ea typeface="Calibri" panose="020F0502020204030204" pitchFamily="34" charset="0"/>
                <a:cs typeface="Times New Roman" panose="02020603050405020304" pitchFamily="18" charset="0"/>
              </a:rPr>
              <a:t>El Supremo Tribunal aprecia que el testigo en juicio refirió que en 1993 patrullaba en Ayrabamba, pues era una localidad convulsionada, donde se encontraban diversos miembros de SL y, en ese contexto, conoció los hechos a partir del dicho de los comuneros, quienes no sindicaron a nadie, y asumieron que los responsables eran miembros de Sendero Luminoso. </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POR LA CORTE SUPREMA</a:t>
            </a:r>
          </a:p>
        </p:txBody>
      </p:sp>
    </p:spTree>
    <p:extLst>
      <p:ext uri="{BB962C8B-B14F-4D97-AF65-F5344CB8AC3E}">
        <p14:creationId xmlns:p14="http://schemas.microsoft.com/office/powerpoint/2010/main" val="205831035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lnSpc>
                <a:spcPct val="107000"/>
              </a:lnSpc>
              <a:spcAft>
                <a:spcPts val="800"/>
              </a:spcAft>
            </a:pPr>
            <a:r>
              <a:rPr lang="es-ES" sz="2500" dirty="0">
                <a:effectLst/>
                <a:latin typeface="Arial" panose="020B0604020202020204" pitchFamily="34" charset="0"/>
                <a:ea typeface="Calibri" panose="020F0502020204030204" pitchFamily="34" charset="0"/>
                <a:cs typeface="Times New Roman" panose="02020603050405020304" pitchFamily="18" charset="0"/>
              </a:rPr>
              <a:t>También agregó que, incluso, convocó a una reunión con los comuneros para averiguar quién podía ser el autor, pero no obtuvo ninguna información.</a:t>
            </a: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s-ES" sz="2500" dirty="0">
                <a:effectLst/>
                <a:latin typeface="Arial" panose="020B0604020202020204" pitchFamily="34" charset="0"/>
                <a:ea typeface="Calibri" panose="020F0502020204030204" pitchFamily="34" charset="0"/>
                <a:cs typeface="Times New Roman" panose="02020603050405020304" pitchFamily="18" charset="0"/>
              </a:rPr>
              <a:t>Conclusión</a:t>
            </a:r>
            <a:r>
              <a:rPr lang="es-ES" sz="2500" dirty="0">
                <a:latin typeface="Arial" panose="020B0604020202020204" pitchFamily="34" charset="0"/>
                <a:ea typeface="Calibri" panose="020F0502020204030204" pitchFamily="34" charset="0"/>
                <a:cs typeface="Times New Roman" panose="02020603050405020304" pitchFamily="18" charset="0"/>
              </a:rPr>
              <a:t>: </a:t>
            </a:r>
            <a:r>
              <a:rPr lang="es-ES" sz="2500" dirty="0">
                <a:effectLst/>
                <a:latin typeface="Arial" panose="020B0604020202020204" pitchFamily="34" charset="0"/>
                <a:ea typeface="Calibri" panose="020F0502020204030204" pitchFamily="34" charset="0"/>
                <a:cs typeface="Times New Roman" panose="02020603050405020304" pitchFamily="18" charset="0"/>
              </a:rPr>
              <a:t>su </a:t>
            </a:r>
            <a:r>
              <a:rPr lang="es-ES" sz="2500" b="1" dirty="0">
                <a:effectLst/>
                <a:latin typeface="Arial" panose="020B0604020202020204" pitchFamily="34" charset="0"/>
                <a:ea typeface="Calibri" panose="020F0502020204030204" pitchFamily="34" charset="0"/>
                <a:cs typeface="Times New Roman" panose="02020603050405020304" pitchFamily="18" charset="0"/>
              </a:rPr>
              <a:t>DECLARACIÓN NO TIENE UN CONTENIDO INCRIMINATORIO</a:t>
            </a:r>
            <a:r>
              <a:rPr lang="es-ES" sz="2500" dirty="0">
                <a:effectLst/>
                <a:latin typeface="Arial" panose="020B0604020202020204" pitchFamily="34" charset="0"/>
                <a:ea typeface="Calibri" panose="020F0502020204030204" pitchFamily="34" charset="0"/>
                <a:cs typeface="Times New Roman" panose="02020603050405020304" pitchFamily="18" charset="0"/>
              </a:rPr>
              <a:t>; por ende, no abona a la tesis fiscal inicialmente planteada.</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POR LA CORTE SUPREMA</a:t>
            </a:r>
          </a:p>
        </p:txBody>
      </p:sp>
    </p:spTree>
    <p:extLst>
      <p:ext uri="{BB962C8B-B14F-4D97-AF65-F5344CB8AC3E}">
        <p14:creationId xmlns:p14="http://schemas.microsoft.com/office/powerpoint/2010/main" val="63324904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lnSpc>
                <a:spcPct val="107000"/>
              </a:lnSpc>
              <a:spcAft>
                <a:spcPts val="800"/>
              </a:spcAft>
            </a:pPr>
            <a:r>
              <a:rPr lang="es-ES" sz="2500" dirty="0">
                <a:effectLst/>
                <a:latin typeface="Arial" panose="020B0604020202020204" pitchFamily="34" charset="0"/>
                <a:ea typeface="Calibri" panose="020F0502020204030204" pitchFamily="34" charset="0"/>
                <a:cs typeface="Times New Roman" panose="02020603050405020304" pitchFamily="18" charset="0"/>
              </a:rPr>
              <a:t>Otra prueba que el Colegiado evaluó para acceder al retiro de la acusación solicitada por el fiscal superior, fue la testimonial de Remigio Cruz Tevez, miembro del área de Investigaciones del Departamento contra el Terrorismo de Ayacucho, que tuvo a su cargo la investigación del asesinato de la familia Ochoa Roa y órgano de prueba ofrecido por el procurador público. </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POR LA CORTE SUPREMA</a:t>
            </a:r>
          </a:p>
        </p:txBody>
      </p:sp>
    </p:spTree>
    <p:extLst>
      <p:ext uri="{BB962C8B-B14F-4D97-AF65-F5344CB8AC3E}">
        <p14:creationId xmlns:p14="http://schemas.microsoft.com/office/powerpoint/2010/main" val="369916396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lnSpc>
                <a:spcPct val="107000"/>
              </a:lnSpc>
              <a:spcAft>
                <a:spcPts val="800"/>
              </a:spcAft>
            </a:pPr>
            <a:r>
              <a:rPr lang="es-ES" sz="2500" dirty="0">
                <a:effectLst/>
                <a:latin typeface="Arial" panose="020B0604020202020204" pitchFamily="34" charset="0"/>
                <a:ea typeface="Calibri" panose="020F0502020204030204" pitchFamily="34" charset="0"/>
                <a:cs typeface="Times New Roman" panose="02020603050405020304" pitchFamily="18" charset="0"/>
              </a:rPr>
              <a:t>La Sala consideró que la declaración fue meramente referencial, pues señaló que se enteró de los detalles del hecho a partir de las declaraciones de Pelagio Ochoa Zea, conocido como camarada Washington, quien refirió haber sido captado por Quispe Najarro a las filas de Sendero Luminoso y lo vinculó como autor del indicado delito. </a:t>
            </a:r>
          </a:p>
          <a:p>
            <a:pPr algn="just">
              <a:lnSpc>
                <a:spcPct val="107000"/>
              </a:lnSpc>
              <a:spcAft>
                <a:spcPts val="800"/>
              </a:spcAft>
            </a:pPr>
            <a:endParaRPr lang="es-ES" sz="25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500" dirty="0">
                <a:effectLst/>
                <a:latin typeface="Arial" panose="020B0604020202020204" pitchFamily="34" charset="0"/>
                <a:ea typeface="Calibri" panose="020F0502020204030204" pitchFamily="34" charset="0"/>
                <a:cs typeface="Times New Roman" panose="02020603050405020304" pitchFamily="18" charset="0"/>
              </a:rPr>
              <a:t>La Sala Superior valoró que el testigo nunca conoció al acusado, ya que no fue citado durante la investigación</a:t>
            </a:r>
            <a:r>
              <a:rPr lang="es-ES" sz="2400" dirty="0">
                <a:effectLst/>
                <a:latin typeface="Arial" panose="020B060402020202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s-ES" sz="2400" dirty="0">
                <a:effectLst/>
                <a:latin typeface="Arial" panose="020B0604020202020204" pitchFamily="34" charset="0"/>
                <a:ea typeface="Calibri" panose="020F0502020204030204" pitchFamily="34" charset="0"/>
                <a:cs typeface="Times New Roman" panose="02020603050405020304" pitchFamily="18" charset="0"/>
              </a:rPr>
              <a:t> </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POR LA CORTE SUPREMA</a:t>
            </a:r>
          </a:p>
        </p:txBody>
      </p:sp>
    </p:spTree>
    <p:extLst>
      <p:ext uri="{BB962C8B-B14F-4D97-AF65-F5344CB8AC3E}">
        <p14:creationId xmlns:p14="http://schemas.microsoft.com/office/powerpoint/2010/main" val="219471917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lnSpc>
                <a:spcPct val="107000"/>
              </a:lnSpc>
              <a:spcAft>
                <a:spcPts val="800"/>
              </a:spcAft>
            </a:pPr>
            <a:r>
              <a:rPr lang="es-ES" sz="2500" dirty="0">
                <a:effectLst/>
                <a:latin typeface="Arial" panose="020B0604020202020204" pitchFamily="34" charset="0"/>
                <a:ea typeface="Calibri" panose="020F0502020204030204" pitchFamily="34" charset="0"/>
                <a:cs typeface="Times New Roman" panose="02020603050405020304" pitchFamily="18" charset="0"/>
              </a:rPr>
              <a:t>La Sala consideró que la validez de la testimonial de Cruz Teves estaba vinculada a la evaluación de la declaración preliminar de Pelagio Ochoa Zea</a:t>
            </a:r>
          </a:p>
          <a:p>
            <a:pPr algn="just">
              <a:lnSpc>
                <a:spcPct val="107000"/>
              </a:lnSpc>
              <a:spcAft>
                <a:spcPts val="800"/>
              </a:spcAft>
            </a:pPr>
            <a:endParaRPr lang="es-ES" sz="25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500" dirty="0">
                <a:effectLst/>
                <a:latin typeface="Arial" panose="020B0604020202020204" pitchFamily="34" charset="0"/>
                <a:ea typeface="Calibri" panose="020F0502020204030204" pitchFamily="34" charset="0"/>
                <a:cs typeface="Times New Roman" panose="02020603050405020304" pitchFamily="18" charset="0"/>
              </a:rPr>
              <a:t>Sin embargo, cuando este último concurrió al juicio oral, declaró que no recordaba los hechos, ni tampoco que hubiese sindicado a Quispe Najarro como la persona que lo captó, por lo que se restó fiabilidad a su sindicación inicial.</a:t>
            </a:r>
          </a:p>
          <a:p>
            <a:pPr>
              <a:lnSpc>
                <a:spcPct val="107000"/>
              </a:lnSpc>
              <a:spcAft>
                <a:spcPts val="800"/>
              </a:spcAft>
            </a:pP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POR LA CORTE SUPREMA</a:t>
            </a:r>
          </a:p>
        </p:txBody>
      </p:sp>
    </p:spTree>
    <p:extLst>
      <p:ext uri="{BB962C8B-B14F-4D97-AF65-F5344CB8AC3E}">
        <p14:creationId xmlns:p14="http://schemas.microsoft.com/office/powerpoint/2010/main" val="93279021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lnSpc>
                <a:spcPct val="107000"/>
              </a:lnSpc>
              <a:spcAft>
                <a:spcPts val="800"/>
              </a:spcAft>
            </a:pPr>
            <a:r>
              <a:rPr lang="es-ES" sz="2500" dirty="0">
                <a:effectLst/>
                <a:latin typeface="Arial" panose="020B0604020202020204" pitchFamily="34" charset="0"/>
                <a:ea typeface="Calibri" panose="020F0502020204030204" pitchFamily="34" charset="0"/>
                <a:cs typeface="Times New Roman" panose="02020603050405020304" pitchFamily="18" charset="0"/>
              </a:rPr>
              <a:t>El procurador público expresó en sus agravios que la retractación de Pelagio Ochoa Zea debe interpretarse en el contexto de que ambos eran miembros de una organización terrorista y la “regla de oro” es que no pueden delatarse entre ellos.</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POR LA CORTE SUPREMA</a:t>
            </a:r>
          </a:p>
        </p:txBody>
      </p:sp>
    </p:spTree>
    <p:extLst>
      <p:ext uri="{BB962C8B-B14F-4D97-AF65-F5344CB8AC3E}">
        <p14:creationId xmlns:p14="http://schemas.microsoft.com/office/powerpoint/2010/main" val="296252900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4104456"/>
          </a:xfrm>
          <a:prstGeom prst="rect">
            <a:avLst/>
          </a:prstGeom>
          <a:noFill/>
        </p:spPr>
        <p:txBody>
          <a:bodyPr wrap="square" rtlCol="0">
            <a:noAutofit/>
          </a:bodyPr>
          <a:lstStyle/>
          <a:p>
            <a:pPr>
              <a:lnSpc>
                <a:spcPct val="107000"/>
              </a:lnSpc>
              <a:spcAft>
                <a:spcPts val="800"/>
              </a:spcAft>
            </a:pPr>
            <a:r>
              <a:rPr lang="es-ES" sz="2400" dirty="0">
                <a:effectLst/>
                <a:latin typeface="Arial" panose="020B0604020202020204" pitchFamily="34" charset="0"/>
                <a:ea typeface="Calibri" panose="020F0502020204030204" pitchFamily="34" charset="0"/>
                <a:cs typeface="Times New Roman" panose="02020603050405020304" pitchFamily="18" charset="0"/>
              </a:rPr>
              <a:t>El tribunal supremo dice que debe advertir, en primer lugar, que el testigo Cruz Teves declaró haber elaborado el atestado policial del caso y la razón esencial por la que incluyó a Quispe Najarro fue la declaración de Pelagio Ochoa Zea. </a:t>
            </a:r>
          </a:p>
          <a:p>
            <a:pPr>
              <a:lnSpc>
                <a:spcPct val="107000"/>
              </a:lnSpc>
              <a:spcAft>
                <a:spcPts val="800"/>
              </a:spcAft>
            </a:pP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2400" dirty="0">
                <a:latin typeface="Arial" panose="020B0604020202020204" pitchFamily="34" charset="0"/>
                <a:ea typeface="Calibri" panose="020F0502020204030204" pitchFamily="34" charset="0"/>
                <a:cs typeface="Times New Roman" panose="02020603050405020304" pitchFamily="18" charset="0"/>
              </a:rPr>
              <a:t>El TS </a:t>
            </a:r>
            <a:r>
              <a:rPr lang="es-ES" sz="2400" dirty="0">
                <a:effectLst/>
                <a:latin typeface="Arial" panose="020B0604020202020204" pitchFamily="34" charset="0"/>
                <a:ea typeface="Calibri" panose="020F0502020204030204" pitchFamily="34" charset="0"/>
                <a:cs typeface="Times New Roman" panose="02020603050405020304" pitchFamily="18" charset="0"/>
              </a:rPr>
              <a:t>comparte lo expuesto por la Sala de que era esencial evaluar el dicho de Pelagio Ochoa Zea, quien en juicio oral no reconoció su firma en la declaración preliminar de octubre de 1993, que le pusieron a la vista, y negó su contenido.</a:t>
            </a: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 </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POR LA CORTE SUPREMA</a:t>
            </a:r>
          </a:p>
        </p:txBody>
      </p:sp>
    </p:spTree>
    <p:extLst>
      <p:ext uri="{BB962C8B-B14F-4D97-AF65-F5344CB8AC3E}">
        <p14:creationId xmlns:p14="http://schemas.microsoft.com/office/powerpoint/2010/main" val="2228015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79512" y="1412776"/>
            <a:ext cx="8659688" cy="4320480"/>
          </a:xfrm>
          <a:prstGeom prst="rect">
            <a:avLst/>
          </a:prstGeom>
          <a:noFill/>
        </p:spPr>
        <p:txBody>
          <a:bodyPr wrap="square" rtlCol="0">
            <a:noAutofit/>
          </a:bodyPr>
          <a:lstStyle/>
          <a:p>
            <a:pPr algn="just"/>
            <a:r>
              <a:rPr lang="es-MX" sz="2500" dirty="0">
                <a:latin typeface="Arial" panose="020B0604020202020204" pitchFamily="34" charset="0"/>
                <a:cs typeface="Arial" panose="020B0604020202020204" pitchFamily="34" charset="0"/>
              </a:rPr>
              <a:t>La consulta elevada por la Sala Penal Nacional, con relación a la resolución que resolvió </a:t>
            </a:r>
            <a:r>
              <a:rPr lang="es-MX" sz="2500" b="1" dirty="0">
                <a:latin typeface="Arial" panose="020B0604020202020204" pitchFamily="34" charset="0"/>
                <a:cs typeface="Arial" panose="020B0604020202020204" pitchFamily="34" charset="0"/>
              </a:rPr>
              <a:t>DAR POR RETIRADA LA ACUSACIÓN FISCAL </a:t>
            </a:r>
          </a:p>
          <a:p>
            <a:pPr algn="just"/>
            <a:endParaRPr lang="es-MX" sz="2500" b="1" dirty="0">
              <a:latin typeface="Arial" panose="020B0604020202020204" pitchFamily="34" charset="0"/>
              <a:cs typeface="Arial" panose="020B0604020202020204" pitchFamily="34" charset="0"/>
            </a:endParaRPr>
          </a:p>
          <a:p>
            <a:pPr algn="just"/>
            <a:r>
              <a:rPr lang="es-MX" sz="2500" b="1" dirty="0">
                <a:latin typeface="Arial" panose="020B0604020202020204" pitchFamily="34" charset="0"/>
                <a:cs typeface="Arial" panose="020B0604020202020204" pitchFamily="34" charset="0"/>
              </a:rPr>
              <a:t>Acusado JUAN QUISPE NAJARRO</a:t>
            </a:r>
            <a:r>
              <a:rPr lang="es-MX" sz="2500" dirty="0">
                <a:latin typeface="Arial" panose="020B0604020202020204" pitchFamily="34" charset="0"/>
                <a:cs typeface="Arial" panose="020B0604020202020204" pitchFamily="34" charset="0"/>
              </a:rPr>
              <a:t>, por el delito contra la tranquilidad pública, en la modalidad de terrorismo, en perjuicio del Estado. </a:t>
            </a:r>
          </a:p>
        </p:txBody>
      </p:sp>
      <p:sp>
        <p:nvSpPr>
          <p:cNvPr id="9" name="Title 8"/>
          <p:cNvSpPr>
            <a:spLocks noGrp="1"/>
          </p:cNvSpPr>
          <p:nvPr>
            <p:ph type="title"/>
          </p:nvPr>
        </p:nvSpPr>
        <p:spPr>
          <a:xfrm>
            <a:off x="179512" y="76200"/>
            <a:ext cx="8659688" cy="685800"/>
          </a:xfrm>
        </p:spPr>
        <p:txBody>
          <a:bodyPr>
            <a:noAutofit/>
          </a:bodyPr>
          <a:lstStyle/>
          <a:p>
            <a:r>
              <a:rPr lang="es-PE" b="1" dirty="0"/>
              <a:t>ITINERARIO PROCESAL	</a:t>
            </a:r>
            <a:endParaRPr lang="es-419" b="1" dirty="0"/>
          </a:p>
        </p:txBody>
      </p:sp>
    </p:spTree>
    <p:extLst>
      <p:ext uri="{BB962C8B-B14F-4D97-AF65-F5344CB8AC3E}">
        <p14:creationId xmlns:p14="http://schemas.microsoft.com/office/powerpoint/2010/main" val="326098529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4176464"/>
          </a:xfrm>
          <a:prstGeom prst="rect">
            <a:avLst/>
          </a:prstGeom>
          <a:noFill/>
        </p:spPr>
        <p:txBody>
          <a:bodyPr wrap="square" rtlCol="0">
            <a:noAutofit/>
          </a:bodyPr>
          <a:lstStyle/>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Times New Roman" panose="02020603050405020304" pitchFamily="18" charset="0"/>
              </a:rPr>
              <a:t>Como dato relevante, se tiene </a:t>
            </a:r>
            <a:r>
              <a:rPr lang="es-ES" sz="2400" b="1" dirty="0">
                <a:effectLst/>
                <a:latin typeface="Arial" panose="020B0604020202020204" pitchFamily="34" charset="0"/>
                <a:ea typeface="Calibri" panose="020F0502020204030204" pitchFamily="34" charset="0"/>
                <a:cs typeface="Times New Roman" panose="02020603050405020304" pitchFamily="18" charset="0"/>
              </a:rPr>
              <a:t>QUE EN DICHA DECLARACIÓN NO PARTICIPÓ EL FISCAL </a:t>
            </a:r>
            <a:r>
              <a:rPr lang="es-ES" sz="2400" dirty="0">
                <a:effectLst/>
                <a:latin typeface="Arial" panose="020B0604020202020204" pitchFamily="34" charset="0"/>
                <a:ea typeface="Calibri" panose="020F0502020204030204" pitchFamily="34" charset="0"/>
                <a:cs typeface="Times New Roman" panose="02020603050405020304" pitchFamily="18" charset="0"/>
              </a:rPr>
              <a:t>y Pelagio Ochoa Zea señaló </a:t>
            </a:r>
            <a:r>
              <a:rPr lang="es-ES" sz="2400" b="1" dirty="0">
                <a:effectLst/>
                <a:latin typeface="Arial" panose="020B0604020202020204" pitchFamily="34" charset="0"/>
                <a:ea typeface="Calibri" panose="020F0502020204030204" pitchFamily="34" charset="0"/>
                <a:cs typeface="Times New Roman" panose="02020603050405020304" pitchFamily="18" charset="0"/>
              </a:rPr>
              <a:t>que el responsable de las muertes PUDO haber sido Quispe Najarro</a:t>
            </a:r>
            <a:r>
              <a:rPr lang="es-ES" sz="2400" dirty="0">
                <a:effectLst/>
                <a:latin typeface="Arial" panose="020B0604020202020204" pitchFamily="34" charset="0"/>
                <a:ea typeface="Calibri" panose="020F0502020204030204" pitchFamily="34" charset="0"/>
                <a:cs typeface="Times New Roman" panose="02020603050405020304" pitchFamily="18" charset="0"/>
              </a:rPr>
              <a:t>, ya que era un terrorista, y por la forma de las muertes, debía ser alguien de las filas de SL. </a:t>
            </a: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Times New Roman" panose="02020603050405020304" pitchFamily="18" charset="0"/>
              </a:rPr>
              <a:t>Su declaración primigenia no constituye un elemento de prueba que pueda generar convicción acerca de la intervención de Quispe Najarro, </a:t>
            </a:r>
            <a:r>
              <a:rPr lang="es-ES" sz="2400" b="1" dirty="0">
                <a:effectLst/>
                <a:latin typeface="Arial" panose="020B0604020202020204" pitchFamily="34" charset="0"/>
                <a:ea typeface="Calibri" panose="020F0502020204030204" pitchFamily="34" charset="0"/>
                <a:cs typeface="Times New Roman" panose="02020603050405020304" pitchFamily="18" charset="0"/>
              </a:rPr>
              <a:t>YA QUE NO FUE RATIFICADA EN JUICIO ORAL.</a:t>
            </a:r>
          </a:p>
          <a:p>
            <a:pPr algn="just">
              <a:lnSpc>
                <a:spcPct val="107000"/>
              </a:lnSpc>
              <a:spcAft>
                <a:spcPts val="800"/>
              </a:spcAft>
            </a:pP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Times New Roman" panose="02020603050405020304" pitchFamily="18" charset="0"/>
              </a:rPr>
              <a:t> </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POR LA CORTE SUPREMA</a:t>
            </a:r>
          </a:p>
        </p:txBody>
      </p:sp>
    </p:spTree>
    <p:extLst>
      <p:ext uri="{BB962C8B-B14F-4D97-AF65-F5344CB8AC3E}">
        <p14:creationId xmlns:p14="http://schemas.microsoft.com/office/powerpoint/2010/main" val="211599786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960440"/>
          </a:xfrm>
          <a:prstGeom prst="rect">
            <a:avLst/>
          </a:prstGeom>
          <a:noFill/>
        </p:spPr>
        <p:txBody>
          <a:bodyPr wrap="square" rtlCol="0">
            <a:noAutofit/>
          </a:bodyPr>
          <a:lstStyle/>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Times New Roman" panose="02020603050405020304" pitchFamily="18" charset="0"/>
              </a:rPr>
              <a:t>En </a:t>
            </a:r>
            <a:r>
              <a:rPr lang="es-ES" sz="2400" b="1" dirty="0">
                <a:effectLst/>
                <a:latin typeface="Arial" panose="020B0604020202020204" pitchFamily="34" charset="0"/>
                <a:ea typeface="Calibri" panose="020F0502020204030204" pitchFamily="34" charset="0"/>
                <a:cs typeface="Times New Roman" panose="02020603050405020304" pitchFamily="18" charset="0"/>
              </a:rPr>
              <a:t>CONCLUSIÓN </a:t>
            </a:r>
            <a:r>
              <a:rPr lang="es-ES" sz="2400" dirty="0">
                <a:effectLst/>
                <a:latin typeface="Arial" panose="020B0604020202020204" pitchFamily="34" charset="0"/>
                <a:ea typeface="Calibri" panose="020F0502020204030204" pitchFamily="34" charset="0"/>
                <a:cs typeface="Times New Roman" panose="02020603050405020304" pitchFamily="18" charset="0"/>
              </a:rPr>
              <a:t>se advierte que de la actuación probatoria </a:t>
            </a:r>
            <a:r>
              <a:rPr lang="es-ES" sz="2400" b="1" dirty="0">
                <a:effectLst/>
                <a:latin typeface="Arial" panose="020B0604020202020204" pitchFamily="34" charset="0"/>
                <a:ea typeface="Calibri" panose="020F0502020204030204" pitchFamily="34" charset="0"/>
                <a:cs typeface="Times New Roman" panose="02020603050405020304" pitchFamily="18" charset="0"/>
              </a:rPr>
              <a:t>SURGIERON NUEVOS DATOS RELEVANTES </a:t>
            </a:r>
            <a:r>
              <a:rPr lang="es-ES" sz="2400" dirty="0">
                <a:effectLst/>
                <a:latin typeface="Arial" panose="020B0604020202020204" pitchFamily="34" charset="0"/>
                <a:ea typeface="Calibri" panose="020F0502020204030204" pitchFamily="34" charset="0"/>
                <a:cs typeface="Times New Roman" panose="02020603050405020304" pitchFamily="18" charset="0"/>
              </a:rPr>
              <a:t>que desvincularon a Quispe Najarro del delito imputado en su contra.  </a:t>
            </a:r>
          </a:p>
          <a:p>
            <a:pPr algn="just">
              <a:lnSpc>
                <a:spcPct val="107000"/>
              </a:lnSpc>
              <a:spcAft>
                <a:spcPts val="800"/>
              </a:spcAft>
            </a:pP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Times New Roman" panose="02020603050405020304" pitchFamily="18" charset="0"/>
              </a:rPr>
              <a:t>El acusado Quispe Najarro concurrió al plenario y manifestó que desde los años noventa se dedicaba a la agricultura y la ganadería. Negó conocer a Pelagio Ochoa y estar vinculado a Sendero Luminoso, pues incluso lo absolvieron por unos hechos vinculados al delito de terrorismo.</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POR LA CORTE SUPREMA</a:t>
            </a:r>
          </a:p>
        </p:txBody>
      </p:sp>
    </p:spTree>
    <p:extLst>
      <p:ext uri="{BB962C8B-B14F-4D97-AF65-F5344CB8AC3E}">
        <p14:creationId xmlns:p14="http://schemas.microsoft.com/office/powerpoint/2010/main" val="3512898921"/>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ES" sz="2400" dirty="0">
                <a:effectLst/>
                <a:latin typeface="Arial" panose="020B0604020202020204" pitchFamily="34" charset="0"/>
                <a:ea typeface="Calibri" panose="020F0502020204030204" pitchFamily="34" charset="0"/>
                <a:cs typeface="Times New Roman" panose="02020603050405020304" pitchFamily="18" charset="0"/>
              </a:rPr>
              <a:t>APROBAR la resolución que </a:t>
            </a:r>
            <a:r>
              <a:rPr lang="es-ES" sz="2400" b="1" dirty="0">
                <a:effectLst/>
                <a:latin typeface="Arial" panose="020B0604020202020204" pitchFamily="34" charset="0"/>
                <a:ea typeface="Calibri" panose="020F0502020204030204" pitchFamily="34" charset="0"/>
                <a:cs typeface="Times New Roman" panose="02020603050405020304" pitchFamily="18" charset="0"/>
              </a:rPr>
              <a:t>RESOLVIÓ DAR POR RETIRADA LA ACUSACIÓN FISCAL </a:t>
            </a:r>
            <a:r>
              <a:rPr lang="es-ES" sz="2400" dirty="0">
                <a:effectLst/>
                <a:latin typeface="Arial" panose="020B0604020202020204" pitchFamily="34" charset="0"/>
                <a:ea typeface="Calibri" panose="020F0502020204030204" pitchFamily="34" charset="0"/>
                <a:cs typeface="Times New Roman" panose="02020603050405020304" pitchFamily="18" charset="0"/>
              </a:rPr>
              <a:t>formulada en contra de Juan Quispe Najarro, por el delito contra la tranquilidad pública, en la modalidad de Terrorismo, en perjuicio del Estado</a:t>
            </a:r>
            <a:endParaRPr lang="es-419" sz="24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DECISION DE LA CORTE SUPREMA</a:t>
            </a:r>
          </a:p>
        </p:txBody>
      </p:sp>
    </p:spTree>
    <p:extLst>
      <p:ext uri="{BB962C8B-B14F-4D97-AF65-F5344CB8AC3E}">
        <p14:creationId xmlns:p14="http://schemas.microsoft.com/office/powerpoint/2010/main" val="369712537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ctr">
              <a:lnSpc>
                <a:spcPct val="107000"/>
              </a:lnSpc>
              <a:spcAft>
                <a:spcPts val="800"/>
              </a:spcAft>
            </a:pPr>
            <a:r>
              <a:rPr lang="es-ES" sz="4500" dirty="0">
                <a:effectLst/>
                <a:latin typeface="Arial" panose="020B0604020202020204" pitchFamily="34" charset="0"/>
                <a:ea typeface="Calibri" panose="020F0502020204030204" pitchFamily="34" charset="0"/>
                <a:cs typeface="Times New Roman" panose="02020603050405020304" pitchFamily="18" charset="0"/>
              </a:rPr>
              <a:t>CASACIÓN 53-2010, PIURA</a:t>
            </a:r>
          </a:p>
          <a:p>
            <a:pPr algn="ctr">
              <a:lnSpc>
                <a:spcPct val="107000"/>
              </a:lnSpc>
              <a:spcAft>
                <a:spcPts val="800"/>
              </a:spcAft>
            </a:pPr>
            <a:endParaRPr lang="es-ES" sz="4500" dirty="0">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 sz="4500" dirty="0">
                <a:effectLst/>
                <a:latin typeface="Arial" panose="020B0604020202020204" pitchFamily="34" charset="0"/>
                <a:ea typeface="Calibri" panose="020F0502020204030204" pitchFamily="34" charset="0"/>
                <a:cs typeface="Times New Roman" panose="02020603050405020304" pitchFamily="18" charset="0"/>
              </a:rPr>
              <a:t>Oportunidad y forma de las observaciones a la acusación</a:t>
            </a:r>
          </a:p>
        </p:txBody>
      </p:sp>
    </p:spTree>
    <p:extLst>
      <p:ext uri="{BB962C8B-B14F-4D97-AF65-F5344CB8AC3E}">
        <p14:creationId xmlns:p14="http://schemas.microsoft.com/office/powerpoint/2010/main" val="80884991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En la audiencia de control de acusación la defensa realizó una serie de observaciones a la acusación y los medios probatorios presentados por la fiscalía.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La Fiscalía requirió se verifique si existía escrito de observación de ‘la acusación escrita, y al no comprobarse su existencia, solicitó se declare infundada la observación alegando que al no hacerlo por escrito el plazo había precluido</a:t>
            </a: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CASO</a:t>
            </a:r>
            <a:endParaRPr lang="es-ES" sz="2800" b="1" dirty="0">
              <a:latin typeface="+mn-lt"/>
            </a:endParaRPr>
          </a:p>
        </p:txBody>
      </p:sp>
    </p:spTree>
    <p:extLst>
      <p:ext uri="{BB962C8B-B14F-4D97-AF65-F5344CB8AC3E}">
        <p14:creationId xmlns:p14="http://schemas.microsoft.com/office/powerpoint/2010/main" val="115425003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De conformidad con el artículo 350 CPP no se faculta observar en audiencia.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El Juez declaró infundada, lo que motivó que el representante del Ministerio Publico interponga recurso de apelación, siendo fundamentada en la misma audiencia y concedida sin efectos suspensivos.</a:t>
            </a: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CASO</a:t>
            </a:r>
            <a:endParaRPr lang="es-ES" sz="2800" b="1" dirty="0">
              <a:latin typeface="+mn-lt"/>
            </a:endParaRPr>
          </a:p>
        </p:txBody>
      </p:sp>
    </p:spTree>
    <p:extLst>
      <p:ext uri="{BB962C8B-B14F-4D97-AF65-F5344CB8AC3E}">
        <p14:creationId xmlns:p14="http://schemas.microsoft.com/office/powerpoint/2010/main" val="278191090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Sala Superior declaró Nulo el concesorio y que la causa continúe según su estado.</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El Ministerio Publico interpuso recurso de Casación excepcional por errónea aplicación de la ley procesal penal </a:t>
            </a: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CASO</a:t>
            </a:r>
            <a:endParaRPr lang="es-ES" sz="2800" b="1" dirty="0">
              <a:latin typeface="+mn-lt"/>
            </a:endParaRPr>
          </a:p>
        </p:txBody>
      </p:sp>
    </p:spTree>
    <p:extLst>
      <p:ext uri="{BB962C8B-B14F-4D97-AF65-F5344CB8AC3E}">
        <p14:creationId xmlns:p14="http://schemas.microsoft.com/office/powerpoint/2010/main" val="364827868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37946" y="1412776"/>
            <a:ext cx="8686837"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a) Existe una errónea aplicación de los artículos 350, 351 y literal e) del artículo 416 del CPP puesto que se declaró nulo el concesorio del recurso de apelación bajo el argumento que durante la audiencia solo sería admisible el recurso de reposición.</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ARGUMENTOS DE LA FISCALIA</a:t>
            </a:r>
          </a:p>
        </p:txBody>
      </p:sp>
    </p:spTree>
    <p:extLst>
      <p:ext uri="{BB962C8B-B14F-4D97-AF65-F5344CB8AC3E}">
        <p14:creationId xmlns:p14="http://schemas.microsoft.com/office/powerpoint/2010/main" val="232658816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37946" y="1412776"/>
            <a:ext cx="8686837"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b) No se tomó en cuenta que los demás sujetos procesales – distintos al Fiscal – tienen un plazo legal de </a:t>
            </a:r>
            <a:r>
              <a:rPr lang="es-MX" sz="2800" b="1" dirty="0">
                <a:latin typeface="Arial" panose="020B0604020202020204" pitchFamily="34" charset="0"/>
                <a:cs typeface="Arial" panose="020B0604020202020204" pitchFamily="34" charset="0"/>
              </a:rPr>
              <a:t>DIEZ DÍAS </a:t>
            </a:r>
            <a:r>
              <a:rPr lang="es-MX" sz="2800" dirty="0">
                <a:latin typeface="Arial" panose="020B0604020202020204" pitchFamily="34" charset="0"/>
                <a:cs typeface="Arial" panose="020B0604020202020204" pitchFamily="34" charset="0"/>
              </a:rPr>
              <a:t>para formular observaciones – </a:t>
            </a:r>
            <a:r>
              <a:rPr lang="es-MX" sz="2800" b="1" dirty="0">
                <a:latin typeface="Arial" panose="020B0604020202020204" pitchFamily="34" charset="0"/>
                <a:cs typeface="Arial" panose="020B0604020202020204" pitchFamily="34" charset="0"/>
              </a:rPr>
              <a:t>POR ESCRITO </a:t>
            </a:r>
            <a:r>
              <a:rPr lang="es-MX" sz="2800" dirty="0">
                <a:latin typeface="Arial" panose="020B0604020202020204" pitchFamily="34" charset="0"/>
                <a:cs typeface="Arial" panose="020B0604020202020204" pitchFamily="34" charset="0"/>
              </a:rPr>
              <a:t>– u otros cuestionamientos a la acusación, una vez que esta le ha sido notificada y no realizarlo de forma oral en la audiencia de control;</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ARGUMENTOS DE LA FISCALIA</a:t>
            </a:r>
          </a:p>
        </p:txBody>
      </p:sp>
    </p:spTree>
    <p:extLst>
      <p:ext uri="{BB962C8B-B14F-4D97-AF65-F5344CB8AC3E}">
        <p14:creationId xmlns:p14="http://schemas.microsoft.com/office/powerpoint/2010/main" val="47586147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37946" y="1412776"/>
            <a:ext cx="8686837"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c) Durante el desarrollo de la audiencia no sólo se emiten decretos, sino también resoluciones susceptibles de ser apeladas, que en tal entendido, propone como temas para desarrollo de la doctrina jurisprudencial, los siguientes:</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ARGUMENTOS DE LA FISCALIA</a:t>
            </a:r>
          </a:p>
        </p:txBody>
      </p:sp>
    </p:spTree>
    <p:extLst>
      <p:ext uri="{BB962C8B-B14F-4D97-AF65-F5344CB8AC3E}">
        <p14:creationId xmlns:p14="http://schemas.microsoft.com/office/powerpoint/2010/main" val="408283340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500" dirty="0">
                <a:latin typeface="Arial" panose="020B0604020202020204" pitchFamily="34" charset="0"/>
                <a:cs typeface="Arial" panose="020B0604020202020204" pitchFamily="34" charset="0"/>
              </a:rPr>
              <a:t>No se apreció correctamente la prueba que sustentó la acusación fiscal</a:t>
            </a:r>
          </a:p>
          <a:p>
            <a:pPr algn="just"/>
            <a:endParaRPr lang="es-MX" sz="2500" dirty="0">
              <a:latin typeface="Arial" panose="020B0604020202020204" pitchFamily="34" charset="0"/>
              <a:cs typeface="Arial" panose="020B0604020202020204" pitchFamily="34" charset="0"/>
            </a:endParaRPr>
          </a:p>
          <a:p>
            <a:pPr algn="just"/>
            <a:r>
              <a:rPr lang="es-MX" sz="2500" dirty="0">
                <a:latin typeface="Arial" panose="020B0604020202020204" pitchFamily="34" charset="0"/>
                <a:cs typeface="Arial" panose="020B0604020202020204" pitchFamily="34" charset="0"/>
              </a:rPr>
              <a:t>1.1. Se ofreció la declaración preliminar de tres testigos arrepentidos (ex integrantes de la organización terrorista Sendero Luminoso), quienes refirieron que Quispe Najarro era integrante de SL y su seudónimo era camarada Robin.</a:t>
            </a:r>
          </a:p>
          <a:p>
            <a:pPr algn="just"/>
            <a:endParaRPr lang="es-MX" sz="25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Agravios del Procurador</a:t>
            </a:r>
          </a:p>
        </p:txBody>
      </p:sp>
    </p:spTree>
    <p:extLst>
      <p:ext uri="{BB962C8B-B14F-4D97-AF65-F5344CB8AC3E}">
        <p14:creationId xmlns:p14="http://schemas.microsoft.com/office/powerpoint/2010/main" val="189832408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37946" y="1412776"/>
            <a:ext cx="8686837"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i) la regulación del recurso de apelación contra resoluciones dictadas en audiencia, sobre todo, cuando la decisión causa un gravamen irreparable</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ARGUMENTOS DE LA FISCALIA</a:t>
            </a:r>
          </a:p>
        </p:txBody>
      </p:sp>
    </p:spTree>
    <p:extLst>
      <p:ext uri="{BB962C8B-B14F-4D97-AF65-F5344CB8AC3E}">
        <p14:creationId xmlns:p14="http://schemas.microsoft.com/office/powerpoint/2010/main" val="167820229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37946" y="1412776"/>
            <a:ext cx="8686837"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ii) se establezca que las observaciones u otra pretensión que formulen los demás sujetos procesales a la acusación escrita se efectúen conforme a los términos previstos en los artículos 350 y 351 del CPP, y no plantearlos en la misma audiencia de control de acusación como sucedió en el presente caso.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ARGUMENTOS DE LA FISCALIA</a:t>
            </a:r>
          </a:p>
        </p:txBody>
      </p:sp>
    </p:spTree>
    <p:extLst>
      <p:ext uri="{BB962C8B-B14F-4D97-AF65-F5344CB8AC3E}">
        <p14:creationId xmlns:p14="http://schemas.microsoft.com/office/powerpoint/2010/main" val="334707633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No puede ser posible, que las observaciones sean formuladas recién en el acto de la audiencia preliminar, pues tal comportamiento afecta el derecho a la igualdad de armas respecto de los actos postulatorios del Fiscal</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ANALISIS DE LA CORTE SUPREMA</a:t>
            </a:r>
            <a:endParaRPr lang="es-ES" sz="2800" b="1" dirty="0">
              <a:latin typeface="+mn-lt"/>
            </a:endParaRPr>
          </a:p>
        </p:txBody>
      </p:sp>
    </p:spTree>
    <p:extLst>
      <p:ext uri="{BB962C8B-B14F-4D97-AF65-F5344CB8AC3E}">
        <p14:creationId xmlns:p14="http://schemas.microsoft.com/office/powerpoint/2010/main" val="223285188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De ser así, el Fiscal no podría tomar conocimiento previo y oportuno de los cuestionamientos efectuados por los demás sujetos procesales a su acusación escrita, lo que conllevaría a que el representante del Ministerio Público -en dicha audiencia- se enfrente a observaciones y cuestionamientos sorpresivos que convertirían a la audiencia preliminar en un escenario incierto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ANALISIS DE LA CORTE SUPREMA</a:t>
            </a:r>
            <a:endParaRPr lang="es-ES" sz="2800" b="1" dirty="0">
              <a:latin typeface="+mn-lt"/>
            </a:endParaRPr>
          </a:p>
        </p:txBody>
      </p:sp>
    </p:spTree>
    <p:extLst>
      <p:ext uri="{BB962C8B-B14F-4D97-AF65-F5344CB8AC3E}">
        <p14:creationId xmlns:p14="http://schemas.microsoft.com/office/powerpoint/2010/main" val="408494043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plazo de diez días para formular dichas observaciones a la acusación – a que se refiere el artículo 350 del CPP– </a:t>
            </a:r>
            <a:r>
              <a:rPr lang="es-MX" sz="2800" b="1" dirty="0">
                <a:latin typeface="Arial" panose="020B0604020202020204" pitchFamily="34" charset="0"/>
                <a:cs typeface="Arial" panose="020B0604020202020204" pitchFamily="34" charset="0"/>
              </a:rPr>
              <a:t>ES UN PRESUPUESTO LEGAL DE OBLIGATORIO CUMPLIMIENTO </a:t>
            </a:r>
            <a:r>
              <a:rPr lang="es-MX" sz="2800" dirty="0">
                <a:latin typeface="Arial" panose="020B0604020202020204" pitchFamily="34" charset="0"/>
                <a:cs typeface="Arial" panose="020B0604020202020204" pitchFamily="34" charset="0"/>
              </a:rPr>
              <a:t>que garantiza un trato igualitario a las partes en conflicto y, -además, le otorga un plazo razonable al Fiscal para conocer los cuestionamientos planteados y preparar los argumentos que considere pertinentes presentar en la Audiencia Preliminar.</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ANALISIS DE LA CORTE SUPREMA</a:t>
            </a:r>
            <a:endParaRPr lang="es-ES" sz="2800" b="1" dirty="0">
              <a:latin typeface="+mn-lt"/>
            </a:endParaRPr>
          </a:p>
        </p:txBody>
      </p:sp>
    </p:spTree>
    <p:extLst>
      <p:ext uri="{BB962C8B-B14F-4D97-AF65-F5344CB8AC3E}">
        <p14:creationId xmlns:p14="http://schemas.microsoft.com/office/powerpoint/2010/main" val="98150985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En cuanto a la pretendida regulación del recurso de apelación contra las resoluciones dictadas en audiencia, sobre todo cuando la decisión cause gravamen irreparable, cabe indicar que el artículo 416 del CPP, debe ser interpretado en todos los casos en sentido estricto, en efecto, dicho dispositivo legal establece las causales de procedencia y las resoluciones</a:t>
            </a: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ANALISIS DE LA CORTE SUPREMA</a:t>
            </a:r>
            <a:endParaRPr lang="es-ES" sz="2800" b="1" dirty="0">
              <a:latin typeface="+mn-lt"/>
            </a:endParaRPr>
          </a:p>
        </p:txBody>
      </p:sp>
    </p:spTree>
    <p:extLst>
      <p:ext uri="{BB962C8B-B14F-4D97-AF65-F5344CB8AC3E}">
        <p14:creationId xmlns:p14="http://schemas.microsoft.com/office/powerpoint/2010/main" val="258001538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Resulta adecuada la decisión de Sala de Apelaciones de haber declarado Nulo el concesorio de apelación y la apelación propiamente dicha, interpuesta por el Fiscal Superior contra la decisión del Juez de la Investigación Preparatoria de declarar infundado su pedido de oposición a las observaciones efectuadas por la defensa del acusado Alex Artemio Palacios Mogollón, en la audiencia de control de acusación</a:t>
            </a: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ANALISIS DE LA CORTE SUPREMA</a:t>
            </a:r>
            <a:endParaRPr lang="es-ES" sz="2800" b="1" dirty="0">
              <a:latin typeface="+mn-lt"/>
            </a:endParaRPr>
          </a:p>
        </p:txBody>
      </p:sp>
    </p:spTree>
    <p:extLst>
      <p:ext uri="{BB962C8B-B14F-4D97-AF65-F5344CB8AC3E}">
        <p14:creationId xmlns:p14="http://schemas.microsoft.com/office/powerpoint/2010/main" val="228007205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Dicha resolución no resulta recurrible a través del recurso interpuesto, más aún si existe norma legal específica al respecto, así el artículo 415 del CPP dice que durante las audiencias </a:t>
            </a:r>
            <a:r>
              <a:rPr lang="es-MX" sz="2800" b="1" dirty="0">
                <a:latin typeface="Arial" panose="020B0604020202020204" pitchFamily="34" charset="0"/>
                <a:cs typeface="Arial" panose="020B0604020202020204" pitchFamily="34" charset="0"/>
              </a:rPr>
              <a:t>SÓLO SERÁ ADMISIBLE EL RECURSO DE REPOSICIÓN CONTRA TODO TIPO DE RESOLUCIÓN – AUTOS MENOS LAS FINALES…</a:t>
            </a: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ANALISIS DE LA CORTE SUPREMA</a:t>
            </a:r>
            <a:endParaRPr lang="es-ES" sz="2800" b="1" dirty="0">
              <a:latin typeface="+mn-lt"/>
            </a:endParaRPr>
          </a:p>
        </p:txBody>
      </p:sp>
    </p:spTree>
    <p:extLst>
      <p:ext uri="{BB962C8B-B14F-4D97-AF65-F5344CB8AC3E}">
        <p14:creationId xmlns:p14="http://schemas.microsoft.com/office/powerpoint/2010/main" val="203454121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ctr">
              <a:lnSpc>
                <a:spcPct val="107000"/>
              </a:lnSpc>
              <a:spcAft>
                <a:spcPts val="800"/>
              </a:spcAft>
            </a:pPr>
            <a:r>
              <a:rPr lang="es-ES" sz="4500" dirty="0">
                <a:effectLst/>
                <a:latin typeface="Arial" panose="020B0604020202020204" pitchFamily="34" charset="0"/>
                <a:ea typeface="Calibri" panose="020F0502020204030204" pitchFamily="34" charset="0"/>
                <a:cs typeface="Times New Roman" panose="02020603050405020304" pitchFamily="18" charset="0"/>
              </a:rPr>
              <a:t>CASACIÓN 864-2016, DEL SANTA</a:t>
            </a:r>
          </a:p>
          <a:p>
            <a:pPr algn="ctr">
              <a:lnSpc>
                <a:spcPct val="107000"/>
              </a:lnSpc>
              <a:spcAft>
                <a:spcPts val="800"/>
              </a:spcAft>
            </a:pPr>
            <a:endParaRPr lang="es-ES" sz="45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 sz="3000" dirty="0">
                <a:latin typeface="Arial" panose="020B0604020202020204" pitchFamily="34" charset="0"/>
                <a:ea typeface="Calibri" panose="020F0502020204030204" pitchFamily="34" charset="0"/>
                <a:cs typeface="Times New Roman" panose="02020603050405020304" pitchFamily="18" charset="0"/>
              </a:rPr>
              <a:t>OFRECIMIENTO DE PRUEBAS Y DERECHO A LA DEFENSA</a:t>
            </a:r>
            <a:endParaRPr lang="es-ES" sz="3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594751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recurrente fue condenado en primera y segunda instancia por delito de Actos contra el Pudor.</a:t>
            </a:r>
          </a:p>
          <a:p>
            <a:pPr algn="just"/>
            <a:endParaRPr lang="es-MX" sz="2800" dirty="0">
              <a:latin typeface="Arial" panose="020B0604020202020204" pitchFamily="34" charset="0"/>
              <a:cs typeface="Arial" panose="020B0604020202020204" pitchFamily="34" charset="0"/>
            </a:endParaRP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El condenado interpuso recurso de casación</a:t>
            </a: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ITINERACION PROCESAL	</a:t>
            </a:r>
            <a:endParaRPr lang="es-ES" sz="2800" b="1" dirty="0">
              <a:latin typeface="+mn-lt"/>
            </a:endParaRPr>
          </a:p>
        </p:txBody>
      </p:sp>
    </p:spTree>
    <p:extLst>
      <p:ext uri="{BB962C8B-B14F-4D97-AF65-F5344CB8AC3E}">
        <p14:creationId xmlns:p14="http://schemas.microsoft.com/office/powerpoint/2010/main" val="399227417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500" dirty="0">
                <a:latin typeface="Arial" panose="020B0604020202020204" pitchFamily="34" charset="0"/>
                <a:cs typeface="Arial" panose="020B0604020202020204" pitchFamily="34" charset="0"/>
              </a:rPr>
              <a:t>1.2. Los testigos que concurrieron a juicio oral no reconocieron a Quispe Najarro debido al tiempo transcurrido desde la comisión de los hechos (veintisiete años) y el consecuente cambio físico del acusado.</a:t>
            </a:r>
          </a:p>
          <a:p>
            <a:pPr algn="just"/>
            <a:endParaRPr lang="es-MX" sz="24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Agravios del Procurador</a:t>
            </a:r>
          </a:p>
        </p:txBody>
      </p:sp>
    </p:spTree>
    <p:extLst>
      <p:ext uri="{BB962C8B-B14F-4D97-AF65-F5344CB8AC3E}">
        <p14:creationId xmlns:p14="http://schemas.microsoft.com/office/powerpoint/2010/main" val="272805456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2.1. El Juez de Investigación Preparatoria -en adelante JIP- incumplió el deber de garantizar su derecho de defensa al no controlar las actividades del abogado defensor quien no ejerció una defensa eficaz (defensa inidónea), generando indefensión al ahora sentenciado al no haber ofrecido pruebas para el juicio, pese a haberlas actuado en sede de investigación preparatoria</a:t>
            </a: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ARGUMENTOS DEL RECURRENTE</a:t>
            </a:r>
            <a:endParaRPr lang="es-ES" sz="2800" b="1" dirty="0">
              <a:latin typeface="+mn-lt"/>
            </a:endParaRPr>
          </a:p>
        </p:txBody>
      </p:sp>
    </p:spTree>
    <p:extLst>
      <p:ext uri="{BB962C8B-B14F-4D97-AF65-F5344CB8AC3E}">
        <p14:creationId xmlns:p14="http://schemas.microsoft.com/office/powerpoint/2010/main" val="165151650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2.2. Los integrantes de la Sala Penal Superior no absolvieron los agravios invocados en el escrito de apelación referidos a la violación al derecho a la defensa por defensa inidónea. Por lo que solicitó se declare la nulidad absoluta desde la Etapa Intermedia al no haberse presentado las pruebas que ya habían sido actuadas en sede de investigación preparatoria y que servían para resguardar su planteamiento de defensa.</a:t>
            </a: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ARGUMENTOS DEL RECURRENTE</a:t>
            </a:r>
            <a:endParaRPr lang="es-ES" sz="2800" b="1" dirty="0">
              <a:latin typeface="+mn-lt"/>
            </a:endParaRPr>
          </a:p>
        </p:txBody>
      </p:sp>
    </p:spTree>
    <p:extLst>
      <p:ext uri="{BB962C8B-B14F-4D97-AF65-F5344CB8AC3E}">
        <p14:creationId xmlns:p14="http://schemas.microsoft.com/office/powerpoint/2010/main" val="227906104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Concluida la investigación preparatoria, la Fiscalía presentó su acusación, confiriendo traslado a las partes.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El acusado absolvió la acusación formulando las siguientes pretensiones: </a:t>
            </a:r>
          </a:p>
          <a:p>
            <a:pPr marL="571500" indent="-571500" algn="just">
              <a:buAutoNum type="romanLcParenR"/>
            </a:pPr>
            <a:r>
              <a:rPr lang="es-MX" sz="2800" dirty="0">
                <a:latin typeface="Arial" panose="020B0604020202020204" pitchFamily="34" charset="0"/>
                <a:cs typeface="Arial" panose="020B0604020202020204" pitchFamily="34" charset="0"/>
              </a:rPr>
              <a:t>observaciones formales a la acusación</a:t>
            </a:r>
          </a:p>
          <a:p>
            <a:pPr marL="571500" indent="-571500" algn="just">
              <a:buAutoNum type="romanLcParenR"/>
            </a:pPr>
            <a:endParaRPr lang="es-MX" sz="2800" dirty="0">
              <a:latin typeface="Arial" panose="020B0604020202020204" pitchFamily="34" charset="0"/>
              <a:cs typeface="Arial" panose="020B0604020202020204" pitchFamily="34" charset="0"/>
            </a:endParaRPr>
          </a:p>
          <a:p>
            <a:pPr marL="571500" indent="-571500" algn="just">
              <a:buAutoNum type="romanLcParenR"/>
            </a:pPr>
            <a:r>
              <a:rPr lang="es-MX" sz="2800" dirty="0">
                <a:latin typeface="Arial" panose="020B0604020202020204" pitchFamily="34" charset="0"/>
                <a:cs typeface="Arial" panose="020B0604020202020204" pitchFamily="34" charset="0"/>
              </a:rPr>
              <a:t>el sobreseimiento de la causa</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ANTECEDENTES PROCESALES</a:t>
            </a:r>
            <a:endParaRPr lang="es-ES" sz="2800" b="1" dirty="0">
              <a:latin typeface="+mn-lt"/>
            </a:endParaRPr>
          </a:p>
        </p:txBody>
      </p:sp>
    </p:spTree>
    <p:extLst>
      <p:ext uri="{BB962C8B-B14F-4D97-AF65-F5344CB8AC3E}">
        <p14:creationId xmlns:p14="http://schemas.microsoft.com/office/powerpoint/2010/main" val="7854146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iii) el cese de la prisión preventiva.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En el mismo escrito en el que efectuó las pretensiones antes indicadas, estableció un apartado específico en el que ofreció como medios probatorios  testimoniales.</a:t>
            </a: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ANTECEDENTES PROCESALES</a:t>
            </a:r>
            <a:endParaRPr lang="es-ES" sz="2800" b="1" dirty="0">
              <a:latin typeface="+mn-lt"/>
            </a:endParaRPr>
          </a:p>
        </p:txBody>
      </p:sp>
    </p:spTree>
    <p:extLst>
      <p:ext uri="{BB962C8B-B14F-4D97-AF65-F5344CB8AC3E}">
        <p14:creationId xmlns:p14="http://schemas.microsoft.com/office/powerpoint/2010/main" val="332369246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Durante la audiencia de control de la acusación, en el momento de ofrecimiento de medios probatorios, la defensa propuso declaraciones testimoniales indicadas en su escrito absolutorio</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El Ministerio Público </a:t>
            </a:r>
            <a:r>
              <a:rPr lang="es-MX" sz="2800" b="1" dirty="0">
                <a:latin typeface="Arial" panose="020B0604020202020204" pitchFamily="34" charset="0"/>
                <a:cs typeface="Arial" panose="020B0604020202020204" pitchFamily="34" charset="0"/>
              </a:rPr>
              <a:t>SE OPUSO ARGUMENTANDO QUE SE TRATABAN DE MEDIOS PROBATORIOS OFRECIDOS PARA EL SOBRESEIMIENTO, </a:t>
            </a:r>
            <a:r>
              <a:rPr lang="es-MX" sz="2800" dirty="0">
                <a:latin typeface="Arial" panose="020B0604020202020204" pitchFamily="34" charset="0"/>
                <a:cs typeface="Arial" panose="020B0604020202020204" pitchFamily="34" charset="0"/>
              </a:rPr>
              <a:t>y no para ser actuadas en juicio oral.</a:t>
            </a: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ANTECEDENTES PROCESALES. OFRECIMIENTO DE PRUEBA</a:t>
            </a:r>
            <a:endParaRPr lang="es-ES" sz="2800" b="1" dirty="0">
              <a:latin typeface="+mn-lt"/>
            </a:endParaRPr>
          </a:p>
        </p:txBody>
      </p:sp>
    </p:spTree>
    <p:extLst>
      <p:ext uri="{BB962C8B-B14F-4D97-AF65-F5344CB8AC3E}">
        <p14:creationId xmlns:p14="http://schemas.microsoft.com/office/powerpoint/2010/main" val="113189439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4536504"/>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defensa absolvió la oposición indicando que el escrito era uno y esos eran sus medios probatorios de descargo que contradecían la acusación, e intentó fundamentar la pertinencia y utilidad de las pruebas que en ese momento postulaba.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La Juez  declaró inadmisible las pruebas ofrecidas por el imputado, dejando constancia de que el acusado se reservó el derecho para reiterar su ofrecimiento en juicio oral.</a:t>
            </a: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ANTECEDENTES PROCESALES. OFRECIMIENTO DE PRUEBA</a:t>
            </a:r>
            <a:endParaRPr lang="es-ES" sz="2800" b="1" dirty="0">
              <a:latin typeface="+mn-lt"/>
            </a:endParaRPr>
          </a:p>
        </p:txBody>
      </p:sp>
    </p:spTree>
    <p:extLst>
      <p:ext uri="{BB962C8B-B14F-4D97-AF65-F5344CB8AC3E}">
        <p14:creationId xmlns:p14="http://schemas.microsoft.com/office/powerpoint/2010/main" val="345122759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Previo al inicio del juicio oral el recurrente presentó un escrito ofreciendo como pruebas nuevas las inadmitidas en fase intermedia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Indicando que si bien fue un error no haber consignado en el escrito de absolución el rótulo de «ofrecimiento de medios probatorios», dicha formalidad no podía transgredir ni limitar su derecho a la defensa</a:t>
            </a: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EN JUICIO ORAL. OFRECIMIENTO DE PRUEBAS</a:t>
            </a:r>
            <a:endParaRPr lang="es-ES" sz="2800" b="1" dirty="0">
              <a:latin typeface="+mn-lt"/>
            </a:endParaRPr>
          </a:p>
        </p:txBody>
      </p:sp>
    </p:spTree>
    <p:extLst>
      <p:ext uri="{BB962C8B-B14F-4D97-AF65-F5344CB8AC3E}">
        <p14:creationId xmlns:p14="http://schemas.microsoft.com/office/powerpoint/2010/main" val="3635096331"/>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y que el día de la audiencia de control de la acusación trató de sustentar la pertinencia, conducencia y utilidad de los citados órganos de prueba, pero la Juez no se lo permitió por oposición del Ministerio Público.</a:t>
            </a: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EN JUICIO ORAL. OFRECIMIENTO DE PRUEBAS</a:t>
            </a:r>
            <a:endParaRPr lang="es-ES" sz="2800" b="1" dirty="0">
              <a:latin typeface="+mn-lt"/>
            </a:endParaRPr>
          </a:p>
        </p:txBody>
      </p:sp>
    </p:spTree>
    <p:extLst>
      <p:ext uri="{BB962C8B-B14F-4D97-AF65-F5344CB8AC3E}">
        <p14:creationId xmlns:p14="http://schemas.microsoft.com/office/powerpoint/2010/main" val="156827504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Iniciado el juzgamiento, oralizó su pedido, el cual fue interpretado por los integrantes del Juzgado Penal Colegiado como una solicitud de reexamen de pruebas, razón por la cual se expidió resolución declarando </a:t>
            </a:r>
            <a:r>
              <a:rPr lang="es-MX" sz="2800" b="1" dirty="0">
                <a:latin typeface="Arial" panose="020B0604020202020204" pitchFamily="34" charset="0"/>
                <a:cs typeface="Arial" panose="020B0604020202020204" pitchFamily="34" charset="0"/>
              </a:rPr>
              <a:t>IMPROCEDENTE EL REEXAMEN </a:t>
            </a:r>
            <a:r>
              <a:rPr lang="es-MX" sz="2800" dirty="0">
                <a:latin typeface="Arial" panose="020B0604020202020204" pitchFamily="34" charset="0"/>
                <a:cs typeface="Arial" panose="020B0604020202020204" pitchFamily="34" charset="0"/>
              </a:rPr>
              <a:t>de las pruebas sosteniendo la imposibilidad de reexaminar una materia que previamente no fue examinada.</a:t>
            </a: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EN JUICIO ORAL. OFRECIMIENTO DE PRUEBAS</a:t>
            </a:r>
            <a:endParaRPr lang="es-ES" sz="2800" b="1" dirty="0">
              <a:latin typeface="+mn-lt"/>
            </a:endParaRPr>
          </a:p>
        </p:txBody>
      </p:sp>
    </p:spTree>
    <p:extLst>
      <p:ext uri="{BB962C8B-B14F-4D97-AF65-F5344CB8AC3E}">
        <p14:creationId xmlns:p14="http://schemas.microsoft.com/office/powerpoint/2010/main" val="356602876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recurrente fue condenado y en la apelación trató de introducir pruebas respecto al estado de indefensión que se le habría generado con la denegatoria de sus pruebas ante el JIP en fase intermedia solicitando la Nulidad del Juicio</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La Sala declaró inadmisible porque fueron presentadas extemporáneamente y no estaban referidas al tema probandum (Actos contra el Pudor)</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SALA SUPERIOR	APELACION</a:t>
            </a:r>
          </a:p>
        </p:txBody>
      </p:sp>
    </p:spTree>
    <p:extLst>
      <p:ext uri="{BB962C8B-B14F-4D97-AF65-F5344CB8AC3E}">
        <p14:creationId xmlns:p14="http://schemas.microsoft.com/office/powerpoint/2010/main" val="428573198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500" dirty="0">
                <a:latin typeface="Arial" panose="020B0604020202020204" pitchFamily="34" charset="0"/>
                <a:cs typeface="Arial" panose="020B0604020202020204" pitchFamily="34" charset="0"/>
              </a:rPr>
              <a:t>1.3. La declaración de Pelagio Ochoa Zea, quien preliminarmente sindicó a Quispe Najarro como integrante de la indicada organización terrorista. </a:t>
            </a:r>
          </a:p>
          <a:p>
            <a:pPr algn="just"/>
            <a:endParaRPr lang="es-MX" sz="2500" dirty="0">
              <a:latin typeface="Arial" panose="020B0604020202020204" pitchFamily="34" charset="0"/>
              <a:cs typeface="Arial" panose="020B0604020202020204" pitchFamily="34" charset="0"/>
            </a:endParaRPr>
          </a:p>
          <a:p>
            <a:pPr algn="just"/>
            <a:r>
              <a:rPr lang="es-MX" sz="2500" dirty="0">
                <a:latin typeface="Arial" panose="020B0604020202020204" pitchFamily="34" charset="0"/>
                <a:cs typeface="Arial" panose="020B0604020202020204" pitchFamily="34" charset="0"/>
              </a:rPr>
              <a:t>En juicio oral señaló que no recordaba haber efectuado dicha sindicación, esto se debió al temor por las posibles represalias de las que podía ser víctima, pues por las reglas de la lógica y las máximas de la experiencia, los miembros de una organización terrorista no pueden delatarse.</a:t>
            </a:r>
          </a:p>
          <a:p>
            <a:pPr algn="just"/>
            <a:endParaRPr lang="es-MX" sz="25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Agravios del Procurador</a:t>
            </a:r>
          </a:p>
        </p:txBody>
      </p:sp>
    </p:spTree>
    <p:extLst>
      <p:ext uri="{BB962C8B-B14F-4D97-AF65-F5344CB8AC3E}">
        <p14:creationId xmlns:p14="http://schemas.microsoft.com/office/powerpoint/2010/main" val="193968338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Sala estimo que no hubo indefensión porque el procesado tuvo abogado de su elección</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Confirmó la condena</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SALA SUPERIOR	APELACION</a:t>
            </a:r>
          </a:p>
        </p:txBody>
      </p:sp>
    </p:spTree>
    <p:extLst>
      <p:ext uri="{BB962C8B-B14F-4D97-AF65-F5344CB8AC3E}">
        <p14:creationId xmlns:p14="http://schemas.microsoft.com/office/powerpoint/2010/main" val="218678880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Los Jueces de Investigación Preparatoria deben cautelar el derecho de las partes para que puedan intervenir en plena igualdad en la actividad probatoria.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El JIP debe garantizar que las partes procesales ingresen a juicio oral con los medios de prueba necesarios para acreditar su pretensión o contradecirla.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ANALISIS DEL CASO POR LA CORTE SUPREMA	</a:t>
            </a:r>
            <a:endParaRPr lang="es-ES" sz="2800" b="1" dirty="0">
              <a:latin typeface="+mn-lt"/>
            </a:endParaRPr>
          </a:p>
        </p:txBody>
      </p:sp>
    </p:spTree>
    <p:extLst>
      <p:ext uri="{BB962C8B-B14F-4D97-AF65-F5344CB8AC3E}">
        <p14:creationId xmlns:p14="http://schemas.microsoft.com/office/powerpoint/2010/main" val="333219198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negación fundada en razones estrictamente formalistas o que surjan de un error material </a:t>
            </a:r>
            <a:r>
              <a:rPr lang="es-MX" sz="2800" b="1" dirty="0">
                <a:latin typeface="Arial" panose="020B0604020202020204" pitchFamily="34" charset="0"/>
                <a:cs typeface="Arial" panose="020B0604020202020204" pitchFamily="34" charset="0"/>
              </a:rPr>
              <a:t>NO CONSTITUYE JUSTIFICACIÓN SUFICIENTE </a:t>
            </a:r>
            <a:r>
              <a:rPr lang="es-MX" sz="2800" dirty="0">
                <a:latin typeface="Arial" panose="020B0604020202020204" pitchFamily="34" charset="0"/>
                <a:cs typeface="Arial" panose="020B0604020202020204" pitchFamily="34" charset="0"/>
              </a:rPr>
              <a:t>para limitar el derecho al ofrecimiento de pruebas que le asiste a los sujetos procesales</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Por ejemplo la imprecisión en el sumillado del escrito en el que contradice la acción penal-.</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ANALISIS DEL CASO POR LA CORTE SUPREMA	</a:t>
            </a:r>
            <a:endParaRPr lang="es-ES" sz="2800" b="1" dirty="0">
              <a:latin typeface="+mn-lt"/>
            </a:endParaRPr>
          </a:p>
        </p:txBody>
      </p:sp>
    </p:spTree>
    <p:extLst>
      <p:ext uri="{BB962C8B-B14F-4D97-AF65-F5344CB8AC3E}">
        <p14:creationId xmlns:p14="http://schemas.microsoft.com/office/powerpoint/2010/main" val="280513483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Su función garantista le forja la obligación de indicar los supuestos de desigualdad, así como advertir la eventual indefensión en la que incurre el procesado por falta de una defensa técnica idónea.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Esta obligación se incrementa en la etapa intermedia, dado que constituye un periodo de saneamiento.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ANALISIS DEL CASO POR LA CORTE SUPREMA	</a:t>
            </a:r>
            <a:endParaRPr lang="es-ES" sz="2800" b="1" dirty="0">
              <a:latin typeface="+mn-lt"/>
            </a:endParaRPr>
          </a:p>
        </p:txBody>
      </p:sp>
    </p:spTree>
    <p:extLst>
      <p:ext uri="{BB962C8B-B14F-4D97-AF65-F5344CB8AC3E}">
        <p14:creationId xmlns:p14="http://schemas.microsoft.com/office/powerpoint/2010/main" val="12860865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En este caso el defensor del sentenciado cuando absolvió el traslado de la acusación </a:t>
            </a:r>
            <a:r>
              <a:rPr lang="es-MX" sz="2800" b="1" dirty="0">
                <a:latin typeface="Arial" panose="020B0604020202020204" pitchFamily="34" charset="0"/>
                <a:cs typeface="Arial" panose="020B0604020202020204" pitchFamily="34" charset="0"/>
              </a:rPr>
              <a:t>OFRECIÓ MEDIOS PROBATORIOS QUE CONTRADECÍAN LA ACCIÓN PENAL</a:t>
            </a:r>
            <a:r>
              <a:rPr lang="es-MX" sz="2800" dirty="0">
                <a:latin typeface="Arial" panose="020B0604020202020204" pitchFamily="34" charset="0"/>
                <a:cs typeface="Arial" panose="020B0604020202020204" pitchFamily="34" charset="0"/>
              </a:rPr>
              <a:t>, los que incluso fueron de conocimiento del Ministerio Público por haber sido ofrecidos durante la investigación preparatoria.</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ANALISIS DEL CASO POR LA CORTE SUPREMA	</a:t>
            </a:r>
            <a:endParaRPr lang="es-ES" sz="2800" b="1" dirty="0">
              <a:latin typeface="+mn-lt"/>
            </a:endParaRPr>
          </a:p>
        </p:txBody>
      </p:sp>
    </p:spTree>
    <p:extLst>
      <p:ext uri="{BB962C8B-B14F-4D97-AF65-F5344CB8AC3E}">
        <p14:creationId xmlns:p14="http://schemas.microsoft.com/office/powerpoint/2010/main" val="373627723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Si bien formalmente el escrito de absolución tuvo ciertos defectos en lo referido a su estructura, ya que consignó los medios probatorios después del título relativo al sobreseimiento, fue esta circunstancia la que generó la oposición por el representante del Ministerio Público bajo la premisa de que </a:t>
            </a:r>
            <a:r>
              <a:rPr lang="es-MX" sz="2800" b="1" dirty="0">
                <a:latin typeface="Arial" panose="020B0604020202020204" pitchFamily="34" charset="0"/>
                <a:cs typeface="Arial" panose="020B0604020202020204" pitchFamily="34" charset="0"/>
              </a:rPr>
              <a:t>ERAN MEDIOS PROBATORIOS PARA EL PEDIDO DE SOBRESEIMIENTO Y NO PARA LA ABSOLUCIÓN DEL TRASLADO DE LA ACUSACIÓN FISCAL.</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ANALISIS DEL CASO POR LA CORTE SUPREMA	</a:t>
            </a:r>
            <a:endParaRPr lang="es-ES" sz="2800" b="1" dirty="0">
              <a:latin typeface="+mn-lt"/>
            </a:endParaRPr>
          </a:p>
        </p:txBody>
      </p:sp>
    </p:spTree>
    <p:extLst>
      <p:ext uri="{BB962C8B-B14F-4D97-AF65-F5344CB8AC3E}">
        <p14:creationId xmlns:p14="http://schemas.microsoft.com/office/powerpoint/2010/main" val="44317920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imprecisión de los términos del escrito absolutorio de la acusación </a:t>
            </a:r>
            <a:r>
              <a:rPr lang="es-MX" sz="2800" b="1" dirty="0">
                <a:latin typeface="Arial" panose="020B0604020202020204" pitchFamily="34" charset="0"/>
                <a:cs typeface="Arial" panose="020B0604020202020204" pitchFamily="34" charset="0"/>
              </a:rPr>
              <a:t>no puede ser impedimento </a:t>
            </a:r>
            <a:r>
              <a:rPr lang="es-MX" sz="2800" dirty="0">
                <a:latin typeface="Arial" panose="020B0604020202020204" pitchFamily="34" charset="0"/>
                <a:cs typeface="Arial" panose="020B0604020202020204" pitchFamily="34" charset="0"/>
              </a:rPr>
              <a:t>para considerar que estos medios de prueba eran los que sustentaban la tesis de defensa del acusado por estas razones:</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ANALISIS DEL CASO POR LA CORTE SUPREMA	</a:t>
            </a:r>
            <a:endParaRPr lang="es-ES" sz="2800" b="1" dirty="0">
              <a:latin typeface="+mn-lt"/>
            </a:endParaRPr>
          </a:p>
        </p:txBody>
      </p:sp>
    </p:spTree>
    <p:extLst>
      <p:ext uri="{BB962C8B-B14F-4D97-AF65-F5344CB8AC3E}">
        <p14:creationId xmlns:p14="http://schemas.microsoft.com/office/powerpoint/2010/main" val="4054690391"/>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marL="514350" indent="-514350" algn="just">
              <a:buAutoNum type="arabicPeriod"/>
            </a:pPr>
            <a:r>
              <a:rPr lang="es-MX" sz="2800" dirty="0">
                <a:latin typeface="Arial" panose="020B0604020202020204" pitchFamily="34" charset="0"/>
                <a:cs typeface="Arial" panose="020B0604020202020204" pitchFamily="34" charset="0"/>
              </a:rPr>
              <a:t>La defensa ya los empleó como elemento de convicción a su favor durante la investigación preparatoria</a:t>
            </a:r>
          </a:p>
          <a:p>
            <a:pPr marL="514350" indent="-514350" algn="just">
              <a:buAutoNum type="arabicPeriod"/>
            </a:pPr>
            <a:endParaRPr lang="es-MX" sz="2800" dirty="0">
              <a:latin typeface="Arial" panose="020B0604020202020204" pitchFamily="34" charset="0"/>
              <a:cs typeface="Arial" panose="020B0604020202020204" pitchFamily="34" charset="0"/>
            </a:endParaRPr>
          </a:p>
          <a:p>
            <a:pPr marL="514350" indent="-514350" algn="just">
              <a:buAutoNum type="arabicPeriod"/>
            </a:pPr>
            <a:r>
              <a:rPr lang="es-MX" sz="2800" dirty="0">
                <a:latin typeface="Arial" panose="020B0604020202020204" pitchFamily="34" charset="0"/>
                <a:cs typeface="Arial" panose="020B0604020202020204" pitchFamily="34" charset="0"/>
              </a:rPr>
              <a:t>Porque lo contrario implicaría que estaba dispuesto a presentarse al juicio oral sin ningún medio probatorio de descargo.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ANALISIS DEL CASO POR LA CORTE SUPREMA	</a:t>
            </a:r>
            <a:endParaRPr lang="es-ES" sz="2800" b="1" dirty="0">
              <a:latin typeface="+mn-lt"/>
            </a:endParaRPr>
          </a:p>
        </p:txBody>
      </p:sp>
    </p:spTree>
    <p:extLst>
      <p:ext uri="{BB962C8B-B14F-4D97-AF65-F5344CB8AC3E}">
        <p14:creationId xmlns:p14="http://schemas.microsoft.com/office/powerpoint/2010/main" val="53782479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último supuesto interpretado en sentido perjudicial afecta los intereses del imputado.</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El ofrecerlos expresamente en la Audiencia de Control de Acusación como medios de prueba de la defensa para el juicio oral, </a:t>
            </a:r>
            <a:r>
              <a:rPr lang="es-MX" sz="2800" b="1" dirty="0">
                <a:latin typeface="Arial" panose="020B0604020202020204" pitchFamily="34" charset="0"/>
                <a:cs typeface="Arial" panose="020B0604020202020204" pitchFamily="34" charset="0"/>
              </a:rPr>
              <a:t>EVIDENCIABA QUE EL PROPÓSITO AL CONSIGNARLOS EN EL ESCRITO DE ABSOLUCIÓN ERA EMPLEARLOS COMO SUSTENTO DE SU DEFENSA.</a:t>
            </a:r>
            <a:endParaRPr lang="es-419" sz="2800" b="1" dirty="0">
              <a:latin typeface="Arial" panose="020B0604020202020204" pitchFamily="34" charset="0"/>
              <a:cs typeface="Arial" panose="020B0604020202020204" pitchFamily="34" charset="0"/>
            </a:endParaRPr>
          </a:p>
          <a:p>
            <a:pPr algn="just"/>
            <a:endParaRPr lang="es-MX"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ANALISIS DEL CASO POR LA CORTE SUPREMA	</a:t>
            </a:r>
            <a:endParaRPr lang="es-ES" sz="2800" b="1" dirty="0">
              <a:latin typeface="+mn-lt"/>
            </a:endParaRPr>
          </a:p>
        </p:txBody>
      </p:sp>
    </p:spTree>
    <p:extLst>
      <p:ext uri="{BB962C8B-B14F-4D97-AF65-F5344CB8AC3E}">
        <p14:creationId xmlns:p14="http://schemas.microsoft.com/office/powerpoint/2010/main" val="346269934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Al inadmitírsele los medios probatorios por este defecto formal generó:</a:t>
            </a:r>
          </a:p>
          <a:p>
            <a:pPr algn="just"/>
            <a:endParaRPr lang="es-MX" sz="2800" dirty="0">
              <a:latin typeface="Arial" panose="020B0604020202020204" pitchFamily="34" charset="0"/>
              <a:cs typeface="Arial" panose="020B0604020202020204" pitchFamily="34" charset="0"/>
            </a:endParaRPr>
          </a:p>
          <a:p>
            <a:pPr marL="457200" indent="-457200" algn="just">
              <a:buFontTx/>
              <a:buChar char="-"/>
            </a:pPr>
            <a:r>
              <a:rPr lang="es-MX" sz="2800" dirty="0">
                <a:latin typeface="Arial" panose="020B0604020202020204" pitchFamily="34" charset="0"/>
                <a:cs typeface="Arial" panose="020B0604020202020204" pitchFamily="34" charset="0"/>
              </a:rPr>
              <a:t>El imputado fue sometido a juicio oral sin ninguna prueba a su favor pese a sus intentos de ofrecimiento.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 DE LA CORTE SUPREMA: CONSECUENCIAS</a:t>
            </a:r>
          </a:p>
        </p:txBody>
      </p:sp>
    </p:spTree>
    <p:extLst>
      <p:ext uri="{BB962C8B-B14F-4D97-AF65-F5344CB8AC3E}">
        <p14:creationId xmlns:p14="http://schemas.microsoft.com/office/powerpoint/2010/main" val="108669199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endParaRPr lang="es-MX" sz="2400" dirty="0">
              <a:latin typeface="Arial" panose="020B0604020202020204" pitchFamily="34" charset="0"/>
              <a:cs typeface="Arial" panose="020B0604020202020204" pitchFamily="34" charset="0"/>
            </a:endParaRPr>
          </a:p>
          <a:p>
            <a:pPr algn="just"/>
            <a:r>
              <a:rPr lang="es-MX" sz="2500" dirty="0">
                <a:latin typeface="Arial" panose="020B0604020202020204" pitchFamily="34" charset="0"/>
                <a:cs typeface="Arial" panose="020B0604020202020204" pitchFamily="34" charset="0"/>
              </a:rPr>
              <a:t>1.4. No existe ninguna prueba nueva relevante que modifique la situación jurídica del acusado Quispe Najarro, tal como lo exige el artículo 274 del Código de Procedimientos Penales (C de PP), y no es jurídicamente válido el retiro de acusación sin el cumplimiento de dicho requisito. </a:t>
            </a:r>
          </a:p>
          <a:p>
            <a:pPr algn="just"/>
            <a:endParaRPr lang="es-MX" sz="2400" dirty="0">
              <a:latin typeface="Arial" panose="020B0604020202020204" pitchFamily="34" charset="0"/>
              <a:cs typeface="Arial" panose="020B0604020202020204" pitchFamily="34" charset="0"/>
            </a:endParaRPr>
          </a:p>
          <a:p>
            <a:pPr algn="just"/>
            <a:r>
              <a:rPr lang="es-MX" sz="2500" dirty="0">
                <a:latin typeface="Arial" panose="020B0604020202020204" pitchFamily="34" charset="0"/>
                <a:cs typeface="Arial" panose="020B0604020202020204" pitchFamily="34" charset="0"/>
              </a:rPr>
              <a:t>La decisión que resolvió en ese sentido, vulneró los derechos al debido proceso y tutela jurisdiccional efectiva.</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Agravios del Procurador</a:t>
            </a:r>
          </a:p>
        </p:txBody>
      </p:sp>
    </p:spTree>
    <p:extLst>
      <p:ext uri="{BB962C8B-B14F-4D97-AF65-F5344CB8AC3E}">
        <p14:creationId xmlns:p14="http://schemas.microsoft.com/office/powerpoint/2010/main" val="308507431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marL="457200" indent="-457200" algn="just">
              <a:buFontTx/>
              <a:buChar char="-"/>
            </a:pPr>
            <a:endParaRPr lang="es-MX" sz="2800" dirty="0">
              <a:latin typeface="Arial" panose="020B0604020202020204" pitchFamily="34" charset="0"/>
              <a:cs typeface="Arial" panose="020B0604020202020204" pitchFamily="34" charset="0"/>
            </a:endParaRPr>
          </a:p>
          <a:p>
            <a:pPr marL="457200" indent="-457200" algn="just">
              <a:buFontTx/>
              <a:buChar char="-"/>
            </a:pPr>
            <a:r>
              <a:rPr lang="es-MX" sz="2800" dirty="0">
                <a:latin typeface="Arial" panose="020B0604020202020204" pitchFamily="34" charset="0"/>
                <a:cs typeface="Arial" panose="020B0604020202020204" pitchFamily="34" charset="0"/>
              </a:rPr>
              <a:t>Estuvo en evidente desigualdad probatoria frente al Ministerio Público, tornando ilusorio el contradictorio, puesto que solo contaba con su propio dicho frente argumento sustentado de la fiscalía.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 LA CORTE SUPREMA: CONSECUENCIAS</a:t>
            </a:r>
          </a:p>
        </p:txBody>
      </p:sp>
    </p:spTree>
    <p:extLst>
      <p:ext uri="{BB962C8B-B14F-4D97-AF65-F5344CB8AC3E}">
        <p14:creationId xmlns:p14="http://schemas.microsoft.com/office/powerpoint/2010/main" val="139041517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JIP tuvo el deber de evitar eventuales estados de indefensión y permitir, más allá de una situación formalista, que la defensa del encausado ofrezca sus medios probatorios oralmente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Los formalismos vencibles no prevalecen sobre un derecho fundamental pilar del debido proceso, como lo es el derecho a la defensa, más aún si esto no significaba lesión o desventaja al Ministerio Público.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 DEL CASO.  ROL DEL JUEZ</a:t>
            </a:r>
          </a:p>
        </p:txBody>
      </p:sp>
    </p:spTree>
    <p:extLst>
      <p:ext uri="{BB962C8B-B14F-4D97-AF65-F5344CB8AC3E}">
        <p14:creationId xmlns:p14="http://schemas.microsoft.com/office/powerpoint/2010/main" val="121282371"/>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No existe mandato de prohibición expreso para inadmitir pruebas ofrecidas con defectos en el sumillado del escrito que lo contiene.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Casación 10-2007 «la necesidad del pleno esclarecimiento de los hechos acusados exige que se superen interpretaciones formalistas de la ley procesal, sin que ello signifique desde luego, una lesión al derechos de las partes».</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 DEL CASO.  ROL DEL JUEZ</a:t>
            </a:r>
          </a:p>
        </p:txBody>
      </p:sp>
    </p:spTree>
    <p:extLst>
      <p:ext uri="{BB962C8B-B14F-4D97-AF65-F5344CB8AC3E}">
        <p14:creationId xmlns:p14="http://schemas.microsoft.com/office/powerpoint/2010/main" val="169298295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Sala no absolvió los agravios referidos a la indefensión que padeció y su solicitud de nulidad absoluta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La sentencia de vista fue expedido con una motivación aparente al indicarse escuetamente que la etapa de investigación preparatoria precluyó y que el sentenciado había contado con abogado defensor durante todo el proceso</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LA SALA SUPERIOR	</a:t>
            </a:r>
          </a:p>
        </p:txBody>
      </p:sp>
    </p:spTree>
    <p:extLst>
      <p:ext uri="{BB962C8B-B14F-4D97-AF65-F5344CB8AC3E}">
        <p14:creationId xmlns:p14="http://schemas.microsoft.com/office/powerpoint/2010/main" val="311864511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Sala Superior no evaluó las circunstancias por las que se produjo la restricción al derecho de ofrecer pruebas que le asiste al imputado. </a:t>
            </a:r>
          </a:p>
          <a:p>
            <a:pPr algn="just"/>
            <a:endParaRPr lang="es-MX" sz="2800" dirty="0">
              <a:latin typeface="Arial" panose="020B0604020202020204" pitchFamily="34" charset="0"/>
              <a:cs typeface="Arial" panose="020B0604020202020204" pitchFamily="34" charset="0"/>
            </a:endParaRP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La Sala Superior continuó con el juzgamiento de vista, manteniéndolo en indefensión.</a:t>
            </a:r>
          </a:p>
          <a:p>
            <a:pPr algn="just"/>
            <a:endParaRPr lang="es-MX" sz="2800" dirty="0">
              <a:latin typeface="Arial" panose="020B0604020202020204" pitchFamily="34" charset="0"/>
              <a:cs typeface="Arial" panose="020B0604020202020204" pitchFamily="34" charset="0"/>
            </a:endParaRPr>
          </a:p>
          <a:p>
            <a:pPr algn="just"/>
            <a:endParaRPr lang="es-MX"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LA SALA SUPERIOR	</a:t>
            </a:r>
          </a:p>
        </p:txBody>
      </p:sp>
    </p:spTree>
    <p:extLst>
      <p:ext uri="{BB962C8B-B14F-4D97-AF65-F5344CB8AC3E}">
        <p14:creationId xmlns:p14="http://schemas.microsoft.com/office/powerpoint/2010/main" val="128911851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marL="514350" indent="-514350" algn="just">
              <a:buAutoNum type="arabicPeriod"/>
            </a:pPr>
            <a:r>
              <a:rPr lang="es-MX" sz="2800" dirty="0">
                <a:latin typeface="Arial" panose="020B0604020202020204" pitchFamily="34" charset="0"/>
                <a:cs typeface="Arial" panose="020B0604020202020204" pitchFamily="34" charset="0"/>
              </a:rPr>
              <a:t>El procesamiento llevado a cabo contra Edward Martín Chanamé Mariños estuvo viciado de vulneración a derechos de rango constitucional como la motivación de resoluciones judiciales -inciso 5 del artículo 139 de la Constitución</a:t>
            </a:r>
          </a:p>
          <a:p>
            <a:pPr marL="514350" indent="-514350" algn="just">
              <a:buAutoNum type="arabicPeriod"/>
            </a:pPr>
            <a:endParaRPr lang="es-MX" sz="2800" dirty="0">
              <a:latin typeface="Arial" panose="020B0604020202020204" pitchFamily="34" charset="0"/>
              <a:cs typeface="Arial" panose="020B0604020202020204" pitchFamily="34" charset="0"/>
            </a:endParaRPr>
          </a:p>
          <a:p>
            <a:pPr marL="514350" indent="-514350" algn="just">
              <a:buAutoNum type="arabicPeriod"/>
            </a:pPr>
            <a:r>
              <a:rPr lang="es-MX" sz="2800" dirty="0">
                <a:latin typeface="Arial" panose="020B0604020202020204" pitchFamily="34" charset="0"/>
                <a:cs typeface="Arial" panose="020B0604020202020204" pitchFamily="34" charset="0"/>
              </a:rPr>
              <a:t>El derecho de defensa -inciso 14 del artículo ciento 139 de la Constitución Política del Perú-. </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CONCLUSION </a:t>
            </a:r>
          </a:p>
        </p:txBody>
      </p:sp>
    </p:spTree>
    <p:extLst>
      <p:ext uri="{BB962C8B-B14F-4D97-AF65-F5344CB8AC3E}">
        <p14:creationId xmlns:p14="http://schemas.microsoft.com/office/powerpoint/2010/main" val="405497307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marL="514350" indent="-514350" algn="just">
              <a:buAutoNum type="arabicPeriod"/>
            </a:pPr>
            <a:r>
              <a:rPr lang="es-MX" sz="2800" dirty="0">
                <a:latin typeface="Arial" panose="020B0604020202020204" pitchFamily="34" charset="0"/>
                <a:cs typeface="Arial" panose="020B0604020202020204" pitchFamily="34" charset="0"/>
              </a:rPr>
              <a:t>Por lo tanto, configura el motivo casacional previsto en el inciso 1, del artículo 429 del CPP y corresponde casar la Sentencia de vista hasta el momento en el que se produjeron las vulneraciones a los derechos antes mencionados. </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CONCLUSION </a:t>
            </a:r>
          </a:p>
        </p:txBody>
      </p:sp>
    </p:spTree>
    <p:extLst>
      <p:ext uri="{BB962C8B-B14F-4D97-AF65-F5344CB8AC3E}">
        <p14:creationId xmlns:p14="http://schemas.microsoft.com/office/powerpoint/2010/main" val="418853249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2. Con reenvío del proceso se debe ordenar la realización de una nueva audiencia de control de acusación, conforme al inciso uno del artículo 433 del Código Procesal Penal.</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CONCLUSION </a:t>
            </a:r>
          </a:p>
        </p:txBody>
      </p:sp>
    </p:spTree>
    <p:extLst>
      <p:ext uri="{BB962C8B-B14F-4D97-AF65-F5344CB8AC3E}">
        <p14:creationId xmlns:p14="http://schemas.microsoft.com/office/powerpoint/2010/main" val="59339426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acusación fiscal contiene un </a:t>
            </a:r>
            <a:r>
              <a:rPr lang="es-MX" sz="2800" b="1" dirty="0">
                <a:latin typeface="Arial" panose="020B0604020202020204" pitchFamily="34" charset="0"/>
                <a:cs typeface="Arial" panose="020B0604020202020204" pitchFamily="34" charset="0"/>
              </a:rPr>
              <a:t>relato genérico </a:t>
            </a:r>
            <a:r>
              <a:rPr lang="es-MX" sz="2800" dirty="0">
                <a:latin typeface="Arial" panose="020B0604020202020204" pitchFamily="34" charset="0"/>
                <a:cs typeface="Arial" panose="020B0604020202020204" pitchFamily="34" charset="0"/>
              </a:rPr>
              <a:t>en torno a los hechos imputados al acusado entre el año 2014 hasta antes del 17 de abril de 2015, día en que sí se precisan las circunstancias de lugar, tiempo y modo del hecho imputado</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CONSIDERACION FINAL </a:t>
            </a:r>
          </a:p>
        </p:txBody>
      </p:sp>
    </p:spTree>
    <p:extLst>
      <p:ext uri="{BB962C8B-B14F-4D97-AF65-F5344CB8AC3E}">
        <p14:creationId xmlns:p14="http://schemas.microsoft.com/office/powerpoint/2010/main" val="25369835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 Esta forma genérica de imputación contraviene lo establecido en el literal b del artículo 349 del CPP, </a:t>
            </a:r>
            <a:r>
              <a:rPr lang="es-MX" sz="2800" b="1" dirty="0">
                <a:latin typeface="Arial" panose="020B0604020202020204" pitchFamily="34" charset="0"/>
                <a:cs typeface="Arial" panose="020B0604020202020204" pitchFamily="34" charset="0"/>
              </a:rPr>
              <a:t>QUE PREVÉ EL PRINCIPIO DE IMPUTACIÓN NECESARIA, </a:t>
            </a:r>
            <a:r>
              <a:rPr lang="es-MX" sz="2800" dirty="0">
                <a:latin typeface="Arial" panose="020B0604020202020204" pitchFamily="34" charset="0"/>
                <a:cs typeface="Arial" panose="020B0604020202020204" pitchFamily="34" charset="0"/>
              </a:rPr>
              <a:t>imposibilitando el ejercicio real y efectivo del derecho de defensa del imputado en torno a esos hechos.</a:t>
            </a:r>
          </a:p>
          <a:p>
            <a:pPr algn="just"/>
            <a:endParaRPr lang="es-MX" sz="2800" dirty="0">
              <a:latin typeface="Arial" panose="020B0604020202020204" pitchFamily="34" charset="0"/>
              <a:cs typeface="Arial" panose="020B0604020202020204" pitchFamily="34" charset="0"/>
            </a:endParaRPr>
          </a:p>
          <a:p>
            <a:pPr algn="just"/>
            <a:r>
              <a:rPr lang="es-419" sz="1800" b="1" i="1">
                <a:solidFill>
                  <a:srgbClr val="000000"/>
                </a:solidFill>
                <a:effectLst/>
                <a:latin typeface="Arial" panose="020B0604020202020204" pitchFamily="34" charset="0"/>
                <a:ea typeface="Times New Roman" panose="02020603050405020304" pitchFamily="18" charset="0"/>
              </a:rPr>
              <a:t>b</a:t>
            </a:r>
            <a:r>
              <a:rPr lang="es-419" sz="1800" b="1" i="1" dirty="0">
                <a:solidFill>
                  <a:srgbClr val="000000"/>
                </a:solidFill>
                <a:effectLst/>
                <a:latin typeface="Arial" panose="020B0604020202020204" pitchFamily="34" charset="0"/>
                <a:ea typeface="Times New Roman" panose="02020603050405020304" pitchFamily="18" charset="0"/>
              </a:rPr>
              <a:t>)</a:t>
            </a:r>
            <a:r>
              <a:rPr lang="es-419" sz="1800" i="1" dirty="0">
                <a:solidFill>
                  <a:srgbClr val="000000"/>
                </a:solidFill>
                <a:effectLst/>
                <a:latin typeface="Arial" panose="020B0604020202020204" pitchFamily="34" charset="0"/>
                <a:ea typeface="Times New Roman" panose="02020603050405020304" pitchFamily="18" charset="0"/>
              </a:rPr>
              <a:t> La relación clara y precisa del hecho que se atribuye al imputado, con sus circunstancias precedentes, concomitantes y posteriores. En caso de contener varios hechos independientes, la separación y el detalle de cada uno de ellos;</a:t>
            </a:r>
            <a:endParaRPr lang="es-ES" sz="1800" dirty="0">
              <a:effectLst/>
              <a:latin typeface="Times New Roman" panose="02020603050405020304" pitchFamily="18" charset="0"/>
              <a:ea typeface="Times New Roman" panose="02020603050405020304" pitchFamily="18" charset="0"/>
            </a:endParaRPr>
          </a:p>
          <a:p>
            <a:pPr algn="just"/>
            <a:endParaRPr lang="es-MX"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CONSIDERACION FINAL </a:t>
            </a:r>
          </a:p>
        </p:txBody>
      </p:sp>
    </p:spTree>
    <p:extLst>
      <p:ext uri="{BB962C8B-B14F-4D97-AF65-F5344CB8AC3E}">
        <p14:creationId xmlns:p14="http://schemas.microsoft.com/office/powerpoint/2010/main" val="1753796651"/>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fiscal atribuyó a Juan Quispe Najarro que el 14 de febrero de 1993, en su calidad de integrante de la organización terrorista Sendero Luminoso y de forma conjunta con Juan Félix Quispe Palomino y Pedro Gómez Quispe, asesinó con gran crueldad y con el uso de armas blancas (hachas, machetes y picos) a los cinco integrantes de la familia Ochoa Roa en la localidad de Ayrabamba, Concepción (Ayacucho).</a:t>
            </a:r>
          </a:p>
          <a:p>
            <a:pPr algn="just"/>
            <a:endParaRPr lang="es-MX"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HECHOS IMPUTADOS</a:t>
            </a:r>
          </a:p>
        </p:txBody>
      </p:sp>
    </p:spTree>
    <p:extLst>
      <p:ext uri="{BB962C8B-B14F-4D97-AF65-F5344CB8AC3E}">
        <p14:creationId xmlns:p14="http://schemas.microsoft.com/office/powerpoint/2010/main" val="131735687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JIP debe tener presente lo determinado en el Acuerdo Plenario 6 – 2009 del 8 de octubre del 2010, referido al control formal de la acusación fiscal, el cual puede promoverse inclusive de oficio por el JIP. </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CONSIDERACION FINAL </a:t>
            </a:r>
          </a:p>
        </p:txBody>
      </p:sp>
    </p:spTree>
    <p:extLst>
      <p:ext uri="{BB962C8B-B14F-4D97-AF65-F5344CB8AC3E}">
        <p14:creationId xmlns:p14="http://schemas.microsoft.com/office/powerpoint/2010/main" val="18838345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b="1" dirty="0">
                <a:latin typeface="Arial" panose="020B0604020202020204" pitchFamily="34" charset="0"/>
                <a:cs typeface="Arial" panose="020B0604020202020204" pitchFamily="34" charset="0"/>
              </a:rPr>
              <a:t>EL CONTROL DE LEGALIDAD DE LA ACUSACIÓN CONSTITUYE UNA FACULTAD JUDICIAL INHERENTE A LA POTESTAD JURISDICCIONAL </a:t>
            </a:r>
            <a:r>
              <a:rPr lang="es-MX" sz="2800" dirty="0">
                <a:latin typeface="Arial" panose="020B0604020202020204" pitchFamily="34" charset="0"/>
                <a:cs typeface="Arial" panose="020B0604020202020204" pitchFamily="34" charset="0"/>
              </a:rPr>
              <a:t>enraizada en la garantía misma de tutela jurisdiccional efectiva; de modo que, en el caso de observar defectos en la acusación fiscal, debe proceder de acuerdo a lo dispuesto en el inciso dos del artículo 352 del CPP.</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CONSIDERACION FINAL </a:t>
            </a:r>
          </a:p>
        </p:txBody>
      </p:sp>
    </p:spTree>
    <p:extLst>
      <p:ext uri="{BB962C8B-B14F-4D97-AF65-F5344CB8AC3E}">
        <p14:creationId xmlns:p14="http://schemas.microsoft.com/office/powerpoint/2010/main" val="249199981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Si los defectos de la acusación requieren un nuevo análisis del MP el Juez dispondrá la devolución de la acusación y suspenderá la audiencia por 5 días para que corrija el defecto, luego de lo cual se reanudará.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4000" b="1" dirty="0">
                <a:latin typeface="+mn-lt"/>
              </a:rPr>
              <a:t>Art. 352 inciso 2 del CPP</a:t>
            </a:r>
          </a:p>
        </p:txBody>
      </p:sp>
    </p:spTree>
    <p:extLst>
      <p:ext uri="{BB962C8B-B14F-4D97-AF65-F5344CB8AC3E}">
        <p14:creationId xmlns:p14="http://schemas.microsoft.com/office/powerpoint/2010/main" val="234305279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En los demás casos, el Fiscal, en la misma audiencia, podrá hacer las modificaciones, aclaraciones o subsanaciones que corresponda, con intervención de los concurrentes.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Si no hay observaciones, se tendrá por modificado, aclarado o saneado el dictamen acusatorio en los términos precisados por el Fiscal, en caso contrario resolverá el Juez mediante resolución inapelable.</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4000" b="1" dirty="0">
                <a:latin typeface="+mn-lt"/>
              </a:rPr>
              <a:t>Art. 352 inciso 2 del CPP</a:t>
            </a:r>
          </a:p>
        </p:txBody>
      </p:sp>
    </p:spTree>
    <p:extLst>
      <p:ext uri="{BB962C8B-B14F-4D97-AF65-F5344CB8AC3E}">
        <p14:creationId xmlns:p14="http://schemas.microsoft.com/office/powerpoint/2010/main" val="50378273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FUNDADO RECURSO DE CASACION</a:t>
            </a:r>
          </a:p>
          <a:p>
            <a:pPr algn="just"/>
            <a:endParaRPr lang="es-MX" sz="2800" dirty="0">
              <a:latin typeface="Arial" panose="020B0604020202020204" pitchFamily="34" charset="0"/>
              <a:cs typeface="Arial" panose="020B0604020202020204" pitchFamily="34" charset="0"/>
            </a:endParaRP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NULO TODO LO ACTUADO HASTA LA ETAPA INTERMEDIA, debiendo dirigirla otro JUEZ</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ORDENARON LA LIBERTAD del recurrente</a:t>
            </a:r>
          </a:p>
          <a:p>
            <a:pPr algn="just"/>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DECISION DE LA CORTE SUPREMA</a:t>
            </a:r>
          </a:p>
        </p:txBody>
      </p:sp>
    </p:spTree>
    <p:extLst>
      <p:ext uri="{BB962C8B-B14F-4D97-AF65-F5344CB8AC3E}">
        <p14:creationId xmlns:p14="http://schemas.microsoft.com/office/powerpoint/2010/main" val="426557303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ctr"/>
            <a:r>
              <a:rPr lang="es-MX" sz="4500" dirty="0">
                <a:latin typeface="Arial" panose="020B0604020202020204" pitchFamily="34" charset="0"/>
                <a:cs typeface="Arial" panose="020B0604020202020204" pitchFamily="34" charset="0"/>
              </a:rPr>
              <a:t>SENTENCIA DE CASACIÓN 247-2018  ÁNCASH</a:t>
            </a:r>
            <a:endParaRPr lang="es-419" sz="4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302968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Fiscal formuló acusación contra Pablo Jaime Rojas Rocca, en calidad de autor, y Abednego Antonio Flores Ventocilla, Carlos Jara Pérez, Shayla Eda Rocca Maldonado y Emilio Román Argandona Gloria, en calidad de cómplices, por los delitos de estafa y de falsedad genérica en agravio de la Comunidad Campesina de Choque</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964488" cy="685800"/>
          </a:xfrm>
        </p:spPr>
        <p:txBody>
          <a:bodyPr>
            <a:noAutofit/>
          </a:bodyPr>
          <a:lstStyle/>
          <a:p>
            <a:r>
              <a:rPr lang="es-ES" sz="2800" b="1" dirty="0">
                <a:latin typeface="+mn-lt"/>
              </a:rPr>
              <a:t>ANTECEDENTES</a:t>
            </a:r>
          </a:p>
        </p:txBody>
      </p:sp>
    </p:spTree>
    <p:extLst>
      <p:ext uri="{BB962C8B-B14F-4D97-AF65-F5344CB8AC3E}">
        <p14:creationId xmlns:p14="http://schemas.microsoft.com/office/powerpoint/2010/main" val="292642527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Juzgado Penal Unipersonal dictó la sentencia por la que </a:t>
            </a:r>
            <a:r>
              <a:rPr lang="es-MX" sz="2800" b="1" dirty="0">
                <a:latin typeface="Arial" panose="020B0604020202020204" pitchFamily="34" charset="0"/>
                <a:cs typeface="Arial" panose="020B0604020202020204" pitchFamily="34" charset="0"/>
              </a:rPr>
              <a:t>ABSOLVIÓ </a:t>
            </a:r>
            <a:r>
              <a:rPr lang="es-MX" sz="2800" dirty="0">
                <a:latin typeface="Arial" panose="020B0604020202020204" pitchFamily="34" charset="0"/>
                <a:cs typeface="Arial" panose="020B0604020202020204" pitchFamily="34" charset="0"/>
              </a:rPr>
              <a:t>de la acusación fiscal a Pablo Jaime Rojas Rocca, Abednego Antonio Flores Ventocilla, Carlos Jara Pérez, Shayla Eda Rocca Maldonado y Emilio Román Argandona Gloria por los delitos de falsedad genérica y de estafa en agravio de la Comunidad Campesina de Choque.</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964488" cy="685800"/>
          </a:xfrm>
        </p:spPr>
        <p:txBody>
          <a:bodyPr>
            <a:noAutofit/>
          </a:bodyPr>
          <a:lstStyle/>
          <a:p>
            <a:r>
              <a:rPr lang="es-ES" sz="2800" b="1" dirty="0">
                <a:latin typeface="+mn-lt"/>
              </a:rPr>
              <a:t>ANTECEDENTES</a:t>
            </a:r>
          </a:p>
        </p:txBody>
      </p:sp>
    </p:spTree>
    <p:extLst>
      <p:ext uri="{BB962C8B-B14F-4D97-AF65-F5344CB8AC3E}">
        <p14:creationId xmlns:p14="http://schemas.microsoft.com/office/powerpoint/2010/main" val="391848904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Sala Penal emitió la sentencia de vista y confirmó la sentencia de primera instancia.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Contra la referida sentencia de vista el apoderado común de la actora civil interpuso recurso de casación.</a:t>
            </a:r>
          </a:p>
        </p:txBody>
      </p:sp>
      <p:sp>
        <p:nvSpPr>
          <p:cNvPr id="9" name="Title 8"/>
          <p:cNvSpPr>
            <a:spLocks noGrp="1"/>
          </p:cNvSpPr>
          <p:nvPr>
            <p:ph type="title"/>
          </p:nvPr>
        </p:nvSpPr>
        <p:spPr>
          <a:xfrm>
            <a:off x="179512" y="150912"/>
            <a:ext cx="8964488" cy="685800"/>
          </a:xfrm>
        </p:spPr>
        <p:txBody>
          <a:bodyPr>
            <a:noAutofit/>
          </a:bodyPr>
          <a:lstStyle/>
          <a:p>
            <a:r>
              <a:rPr lang="es-ES" sz="2800" b="1" dirty="0">
                <a:latin typeface="+mn-lt"/>
              </a:rPr>
              <a:t>ANTECEDENTES</a:t>
            </a:r>
          </a:p>
        </p:txBody>
      </p:sp>
    </p:spTree>
    <p:extLst>
      <p:ext uri="{BB962C8B-B14F-4D97-AF65-F5344CB8AC3E}">
        <p14:creationId xmlns:p14="http://schemas.microsoft.com/office/powerpoint/2010/main" val="1945964241"/>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A. El encausado Pablo Jaime Rojas Rocca, en su condición de presidente de la Comunidad Campesina de Choque, fue encomendado por la Asamblea Comunal para formar un Comité de Negociaciones y conducir las mismas con las empresas mineras que se encontraban haciendo trabajos concesionados en la Comunidad en el proyecto «María Jose».</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HECHOS IMPUTADOS</a:t>
            </a:r>
          </a:p>
        </p:txBody>
      </p:sp>
    </p:spTree>
    <p:extLst>
      <p:ext uri="{BB962C8B-B14F-4D97-AF65-F5344CB8AC3E}">
        <p14:creationId xmlns:p14="http://schemas.microsoft.com/office/powerpoint/2010/main" val="359670711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Se le imputó ser autor del delito contra la tranquilidad pública, en la modalidad de terrorismo, en perjuicio del Estado.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Se solicitaron 25 años de pena privativa de libertad, así como el pago solidario de 50 mil soles como reparación civil.</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CALIFICACION JURIDICA</a:t>
            </a:r>
          </a:p>
        </p:txBody>
      </p:sp>
    </p:spTree>
    <p:extLst>
      <p:ext uri="{BB962C8B-B14F-4D97-AF65-F5344CB8AC3E}">
        <p14:creationId xmlns:p14="http://schemas.microsoft.com/office/powerpoint/2010/main" val="350986305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B. El Comité, presidido por el citado encausado e integrado por los demás imputados (Abednego Antonio Flores Ventocilla, Carlos Jara Pérez, Shayla Eda Rocca Maldonado y Emilio Román Argandona Gloria), después de 4 meses de negociaciones, con fecha 28 de junio de 2015 presentó a la Asamblea General Extraordinaria de la Comunidad a la Empresa Minera Pomatarea SRL</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HECHOS IMPUTADOS</a:t>
            </a:r>
          </a:p>
        </p:txBody>
      </p:sp>
    </p:spTree>
    <p:extLst>
      <p:ext uri="{BB962C8B-B14F-4D97-AF65-F5344CB8AC3E}">
        <p14:creationId xmlns:p14="http://schemas.microsoft.com/office/powerpoint/2010/main" val="357034312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Esta empresa para ese entonces no tenía concesión como titular acreditada ante la Comunidad, pese a lo cual y a sabiendas de que dicha empresa no tenía titularidad alguna, los imputados Rojas Rocca, Flores Ventocilla, Jara Pérez, Rocca Maldonado y Argandona Gloria hicieron todo lo posible para inducir a error, mantener en engaño a los miembros de la Comunidad Campesina de Choque y perjudicar a esta última. </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HECHOS IMPUTADOS</a:t>
            </a:r>
          </a:p>
        </p:txBody>
      </p:sp>
    </p:spTree>
    <p:extLst>
      <p:ext uri="{BB962C8B-B14F-4D97-AF65-F5344CB8AC3E}">
        <p14:creationId xmlns:p14="http://schemas.microsoft.com/office/powerpoint/2010/main" val="122288559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Con este propósito presentaron a los comuneros de Choque un proyecto de contrato a favor de la referida persona jurídica, Empresa Minera Pomatarea SRL, por el que se arrendaba para uso minero los terrenos comunales.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Los encausados, en efecto, bajo ardid y engaño, lograron que se apruebe el proyecto de contrato a favor de la mencionada</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HECHOS IMPUTADOS</a:t>
            </a:r>
          </a:p>
        </p:txBody>
      </p:sp>
    </p:spTree>
    <p:extLst>
      <p:ext uri="{BB962C8B-B14F-4D97-AF65-F5344CB8AC3E}">
        <p14:creationId xmlns:p14="http://schemas.microsoft.com/office/powerpoint/2010/main" val="1453669391"/>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C. Posteriormente, los imputados convocaron a una Asamblea General, el día 9 de agosto de 2015, con la finalidad de insistir en la autorización para la celebración del contrato con la Empresa Minera Pomatarea SRL.</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HECHOS IMPUTADOS</a:t>
            </a:r>
          </a:p>
        </p:txBody>
      </p:sp>
    </p:spTree>
    <p:extLst>
      <p:ext uri="{BB962C8B-B14F-4D97-AF65-F5344CB8AC3E}">
        <p14:creationId xmlns:p14="http://schemas.microsoft.com/office/powerpoint/2010/main" val="400928009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 </a:t>
            </a:r>
            <a:br>
              <a:rPr lang="es-MX" sz="2800" dirty="0">
                <a:latin typeface="Arial" panose="020B0604020202020204" pitchFamily="34" charset="0"/>
                <a:cs typeface="Arial" panose="020B0604020202020204" pitchFamily="34" charset="0"/>
              </a:rPr>
            </a:br>
            <a:r>
              <a:rPr lang="es-MX" sz="2800" dirty="0">
                <a:latin typeface="Arial" panose="020B0604020202020204" pitchFamily="34" charset="0"/>
                <a:cs typeface="Arial" panose="020B0604020202020204" pitchFamily="34" charset="0"/>
              </a:rPr>
              <a:t>En la asamblea se acordó suscribir los respectivos contratos, y por amplia mayoría se estableció que la Presidencia o la Junta Directiva formule los acuerdos con las empresas mineras en el límite de sus concesiones, a fin de que la Comunidad tenga mayores beneficios.</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HECHOS IMPUTADOS</a:t>
            </a:r>
          </a:p>
        </p:txBody>
      </p:sp>
    </p:spTree>
    <p:extLst>
      <p:ext uri="{BB962C8B-B14F-4D97-AF65-F5344CB8AC3E}">
        <p14:creationId xmlns:p14="http://schemas.microsoft.com/office/powerpoint/2010/main" val="343511404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D. Los cinco acusados, entonces, convocaron a la Empresa Minera Castor SAC, que poseía las concesiones del proyecto minero «María Jose», para suscribir y firmar la minuta ordenada por la asamblea realizada el 9 de agosto de 2015 en acto público y en presencia del Juez de Paz, del Fiscal de la Comunidad y de los Tenientes Gobernadores de Choque y Churlin, así como de un representante del Ministerio de Energía y Minas</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HECHOS IMPUTADOS</a:t>
            </a:r>
          </a:p>
        </p:txBody>
      </p:sp>
    </p:spTree>
    <p:extLst>
      <p:ext uri="{BB962C8B-B14F-4D97-AF65-F5344CB8AC3E}">
        <p14:creationId xmlns:p14="http://schemas.microsoft.com/office/powerpoint/2010/main" val="27193014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 hecho que se concretó con la firma del convenio de usufructo y servidumbre a favor de la Empresa Minera Castor SAC de fecha 18 de agosto de 2015.</a:t>
            </a:r>
          </a:p>
          <a:p>
            <a:pPr algn="just"/>
            <a:endParaRPr lang="es-MX"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HECHOS IMPUTADOS</a:t>
            </a:r>
          </a:p>
        </p:txBody>
      </p:sp>
    </p:spTree>
    <p:extLst>
      <p:ext uri="{BB962C8B-B14F-4D97-AF65-F5344CB8AC3E}">
        <p14:creationId xmlns:p14="http://schemas.microsoft.com/office/powerpoint/2010/main" val="227917340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Con posterioridad, los acusados, en la Asamblea General de fecha 30 de agosto de 2015, a pesar de que ya se había suscrito un contrato en acto público con la indicada empresa minera, sustentaron otra propuesta económica que favorecía a la Empresa Minera Pomatarea SRL bajo el argumento de que era favorable para la Comunidad agraviada.</a:t>
            </a: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HECHOS IMPUTADOS</a:t>
            </a:r>
          </a:p>
        </p:txBody>
      </p:sp>
    </p:spTree>
    <p:extLst>
      <p:ext uri="{BB962C8B-B14F-4D97-AF65-F5344CB8AC3E}">
        <p14:creationId xmlns:p14="http://schemas.microsoft.com/office/powerpoint/2010/main" val="209101166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1. Determinar los alcances del artículo 349, apartado 1, literal b), del CPP y sus efectos en relación con la concordancia de los artículos 350, apartado 1, literal a), y 352, apartado 2, del citado Código</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OBJETO DE PRONUNCIAMIENTO</a:t>
            </a:r>
          </a:p>
        </p:txBody>
      </p:sp>
    </p:spTree>
    <p:extLst>
      <p:ext uri="{BB962C8B-B14F-4D97-AF65-F5344CB8AC3E}">
        <p14:creationId xmlns:p14="http://schemas.microsoft.com/office/powerpoint/2010/main" val="198368003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2. Esclarecer el alcance del artículo 398, apartado 1, del CPP en orden al requisito interno de la sentencia referido a los motivos para absolver</a:t>
            </a:r>
            <a:r>
              <a:rPr lang="es-MX" sz="2800" b="1" u="sng" dirty="0">
                <a:latin typeface="Arial" panose="020B0604020202020204" pitchFamily="34" charset="0"/>
                <a:cs typeface="Arial" panose="020B0604020202020204" pitchFamily="34" charset="0"/>
              </a:rPr>
              <a:t> -sí, entre ellos, puede encontrarse implícitamente el defecto de acusación referido a la relación precisa y clara de los hechos imputados a los encausados</a:t>
            </a:r>
            <a:endParaRPr lang="es-419" sz="2800" b="1" u="sng"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OBJETO DE PRONUNCIAMIENTO</a:t>
            </a:r>
          </a:p>
        </p:txBody>
      </p:sp>
    </p:spTree>
    <p:extLst>
      <p:ext uri="{BB962C8B-B14F-4D97-AF65-F5344CB8AC3E}">
        <p14:creationId xmlns:p14="http://schemas.microsoft.com/office/powerpoint/2010/main" val="57596241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theme/theme1.xml><?xml version="1.0" encoding="utf-8"?>
<a:theme xmlns:a="http://schemas.openxmlformats.org/drawingml/2006/main" name="Presentación de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7685</Words>
  <Application>Microsoft Office PowerPoint</Application>
  <PresentationFormat>Presentación en pantalla (4:3)</PresentationFormat>
  <Paragraphs>592</Paragraphs>
  <Slides>139</Slides>
  <Notes>139</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139</vt:i4>
      </vt:variant>
    </vt:vector>
  </HeadingPairs>
  <TitlesOfParts>
    <vt:vector size="144" baseType="lpstr">
      <vt:lpstr>Arial</vt:lpstr>
      <vt:lpstr>Calibri</vt:lpstr>
      <vt:lpstr>Georgia</vt:lpstr>
      <vt:lpstr>Times New Roman</vt:lpstr>
      <vt:lpstr>Presentación de PowerPoint 2010</vt:lpstr>
      <vt:lpstr> Victor Jimmy Arbulú Martínez. Docente Ordinario Facultad de Derecho UNMSM.  Juez Superior  Titular de la Corte de Lima</vt:lpstr>
      <vt:lpstr>Presentación de PowerPoint</vt:lpstr>
      <vt:lpstr>ITINERARIO PROCESAL </vt:lpstr>
      <vt:lpstr>Agravios del Procurador</vt:lpstr>
      <vt:lpstr>Agravios del Procurador</vt:lpstr>
      <vt:lpstr>Agravios del Procurador</vt:lpstr>
      <vt:lpstr>Agravios del Procurador</vt:lpstr>
      <vt:lpstr>HECHOS IMPUTADOS</vt:lpstr>
      <vt:lpstr>CALIFICACION JURIDICA</vt:lpstr>
      <vt:lpstr>ARGUMENTOS DEL RETIRO DE LA ACUSACIÓN </vt:lpstr>
      <vt:lpstr>DICTAMEN DE FISCAL SUPREMO</vt:lpstr>
      <vt:lpstr>FUNDAMENTO DEL RETIRO DE ACUSACION </vt:lpstr>
      <vt:lpstr>FUNDAMENTO DEL RETIRO DE ACUSACION. INTERPRETACION </vt:lpstr>
      <vt:lpstr>FUNDAMENTO DEL RETIRO DE ACUSACION. INTERPRETACION </vt:lpstr>
      <vt:lpstr>FUNDAMENTO DEL RETIRO DE ACUSACION. INTERPRETACION </vt:lpstr>
      <vt:lpstr>FUNDAMENTO DEL RETIRO DE ACUSACION. INTERPRETACION </vt:lpstr>
      <vt:lpstr>ANALISIS DEL CASO POR LA CORTE SUPREMA</vt:lpstr>
      <vt:lpstr>ANALISIS DEL CASO POR LA CORTE SUPREMA</vt:lpstr>
      <vt:lpstr>ANALISIS DEL CASO POR LA CORTE SUPREMA</vt:lpstr>
      <vt:lpstr>ANALISIS DEL CASO POR LA CORTE SUPREMA</vt:lpstr>
      <vt:lpstr>ANALISIS DEL CASO POR LA CORTE SUPREMA</vt:lpstr>
      <vt:lpstr>ANALISIS DEL CASO POR LA CORTE SUPREMA</vt:lpstr>
      <vt:lpstr>ANALISIS DEL CASO POR LA CORTE SUPREMA</vt:lpstr>
      <vt:lpstr>ANALISIS DEL CASO POR LA CORTE SUPREMA</vt:lpstr>
      <vt:lpstr>ANALISIS DEL CASO POR LA CORTE SUPREMA</vt:lpstr>
      <vt:lpstr>ANALISIS DEL CASO POR LA CORTE SUPREMA</vt:lpstr>
      <vt:lpstr>ANALISIS DEL CASO POR LA CORTE SUPREMA</vt:lpstr>
      <vt:lpstr>ANALISIS DEL CASO POR LA CORTE SUPREMA</vt:lpstr>
      <vt:lpstr>ANALISIS DEL CASO POR LA CORTE SUPREMA</vt:lpstr>
      <vt:lpstr>ANALISIS DEL CASO POR LA CORTE SUPREMA</vt:lpstr>
      <vt:lpstr>ANALISIS DEL CASO POR LA CORTE SUPREMA</vt:lpstr>
      <vt:lpstr>DECISION DE LA CORTE SUPREMA</vt:lpstr>
      <vt:lpstr>Presentación de PowerPoint</vt:lpstr>
      <vt:lpstr>CASO</vt:lpstr>
      <vt:lpstr>CASO</vt:lpstr>
      <vt:lpstr>CASO</vt:lpstr>
      <vt:lpstr>ARGUMENTOS DE LA FISCALIA</vt:lpstr>
      <vt:lpstr>ARGUMENTOS DE LA FISCALIA</vt:lpstr>
      <vt:lpstr>ARGUMENTOS DE LA FISCALIA</vt:lpstr>
      <vt:lpstr>ARGUMENTOS DE LA FISCALIA</vt:lpstr>
      <vt:lpstr>ARGUMENTOS DE LA FISCALIA</vt:lpstr>
      <vt:lpstr>ANALISIS DE LA CORTE SUPREMA</vt:lpstr>
      <vt:lpstr>ANALISIS DE LA CORTE SUPREMA</vt:lpstr>
      <vt:lpstr>ANALISIS DE LA CORTE SUPREMA</vt:lpstr>
      <vt:lpstr>ANALISIS DE LA CORTE SUPREMA</vt:lpstr>
      <vt:lpstr>ANALISIS DE LA CORTE SUPREMA</vt:lpstr>
      <vt:lpstr>ANALISIS DE LA CORTE SUPREMA</vt:lpstr>
      <vt:lpstr>Presentación de PowerPoint</vt:lpstr>
      <vt:lpstr>ITINERACION PROCESAL </vt:lpstr>
      <vt:lpstr>ARGUMENTOS DEL RECURRENTE</vt:lpstr>
      <vt:lpstr>ARGUMENTOS DEL RECURRENTE</vt:lpstr>
      <vt:lpstr>ANTECEDENTES PROCESALES</vt:lpstr>
      <vt:lpstr>ANTECEDENTES PROCESALES</vt:lpstr>
      <vt:lpstr>ANTECEDENTES PROCESALES. OFRECIMIENTO DE PRUEBA</vt:lpstr>
      <vt:lpstr>ANTECEDENTES PROCESALES. OFRECIMIENTO DE PRUEBA</vt:lpstr>
      <vt:lpstr>EN JUICIO ORAL. OFRECIMIENTO DE PRUEBAS</vt:lpstr>
      <vt:lpstr>EN JUICIO ORAL. OFRECIMIENTO DE PRUEBAS</vt:lpstr>
      <vt:lpstr>EN JUICIO ORAL. OFRECIMIENTO DE PRUEBAS</vt:lpstr>
      <vt:lpstr>SALA SUPERIOR APELACION</vt:lpstr>
      <vt:lpstr>SALA SUPERIOR APELACION</vt:lpstr>
      <vt:lpstr>ANALISIS DEL CASO POR LA CORTE SUPREMA </vt:lpstr>
      <vt:lpstr>ANALISIS DEL CASO POR LA CORTE SUPREMA </vt:lpstr>
      <vt:lpstr>ANALISIS DEL CASO POR LA CORTE SUPREMA </vt:lpstr>
      <vt:lpstr>ANALISIS DEL CASO POR LA CORTE SUPREMA </vt:lpstr>
      <vt:lpstr>ANALISIS DEL CASO POR LA CORTE SUPREMA </vt:lpstr>
      <vt:lpstr>ANALISIS DEL CASO POR LA CORTE SUPREMA </vt:lpstr>
      <vt:lpstr>ANALISIS DEL CASO POR LA CORTE SUPREMA </vt:lpstr>
      <vt:lpstr>ANALISIS DEL CASO POR LA CORTE SUPREMA </vt:lpstr>
      <vt:lpstr>ANALIS DE LA CORTE SUPREMA: CONSECUENCIAS</vt:lpstr>
      <vt:lpstr>ANALISIS DE LA CORTE SUPREMA: CONSECUENCIAS</vt:lpstr>
      <vt:lpstr>ANALIS DEL CASO.  ROL DEL JUEZ</vt:lpstr>
      <vt:lpstr>ANALIS DEL CASO.  ROL DEL JUEZ</vt:lpstr>
      <vt:lpstr>ANALISIS DEL CASO. LA SALA SUPERIOR </vt:lpstr>
      <vt:lpstr>ANALISIS DEL CASO. LA SALA SUPERIOR </vt:lpstr>
      <vt:lpstr>ANALISIS DEL CASO. CONCLUSION </vt:lpstr>
      <vt:lpstr>ANALISIS DEL CASO. CONCLUSION </vt:lpstr>
      <vt:lpstr>ANALISIS DEL CASO. CONCLUSION </vt:lpstr>
      <vt:lpstr>ANALISIS DEL CASO. CONSIDERACION FINAL </vt:lpstr>
      <vt:lpstr>ANALISIS DEL CASO. CONSIDERACION FINAL </vt:lpstr>
      <vt:lpstr>ANALISIS DEL CASO. CONSIDERACION FINAL </vt:lpstr>
      <vt:lpstr>ANALISIS DEL CASO. CONSIDERACION FINAL </vt:lpstr>
      <vt:lpstr>Art. 352 inciso 2 del CPP</vt:lpstr>
      <vt:lpstr>Art. 352 inciso 2 del CPP</vt:lpstr>
      <vt:lpstr>DECISION DE LA CORTE SUPREMA</vt:lpstr>
      <vt:lpstr>Presentación de PowerPoint</vt:lpstr>
      <vt:lpstr>ANTECEDENTES</vt:lpstr>
      <vt:lpstr>ANTECEDENTES</vt:lpstr>
      <vt:lpstr>ANTECEDENTES</vt:lpstr>
      <vt:lpstr>HECHOS IMPUTADOS</vt:lpstr>
      <vt:lpstr>HECHOS IMPUTADOS</vt:lpstr>
      <vt:lpstr>HECHOS IMPUTADOS</vt:lpstr>
      <vt:lpstr>HECHOS IMPUTADOS</vt:lpstr>
      <vt:lpstr>HECHOS IMPUTADOS</vt:lpstr>
      <vt:lpstr>HECHOS IMPUTADOS</vt:lpstr>
      <vt:lpstr>HECHOS IMPUTADOS</vt:lpstr>
      <vt:lpstr>HECHOS IMPUTADOS</vt:lpstr>
      <vt:lpstr>HECHOS IMPUTADOS</vt:lpstr>
      <vt:lpstr>OBJETO DE PRONUNCIAMIENTO</vt:lpstr>
      <vt:lpstr>OBJETO DE PRONUNCIAMIENTO</vt:lpstr>
      <vt:lpstr>PREMISA LEGAL</vt:lpstr>
      <vt:lpstr>CONTENIDO DE LA ACUSACION</vt:lpstr>
      <vt:lpstr>CONTENIDO DE LA ACUSACION</vt:lpstr>
      <vt:lpstr>CONTENIDO DE LA ACUSACION</vt:lpstr>
      <vt:lpstr>APARTADO FACTICO DE LA ACUSACION</vt:lpstr>
      <vt:lpstr>APARTADO FACTICO DE LA ACUSACION</vt:lpstr>
      <vt:lpstr>ANALISIS DE LA ACUSACION</vt:lpstr>
      <vt:lpstr>APRECIACION DE LA CORTE SUPREMA</vt:lpstr>
      <vt:lpstr>SOBRE LA OPORTUNIDAD PARA OBJETAR ACUSACION</vt:lpstr>
      <vt:lpstr>DEFECTO FORMAL DE LA ACUSACIÓN</vt:lpstr>
      <vt:lpstr>ANALISIS DE LA CORTE SUPREMA IMPUTACION NECESARIA</vt:lpstr>
      <vt:lpstr>ANALISIS DE LA CORTE SUPREMA IMPUTACION NECESARIA</vt:lpstr>
      <vt:lpstr>ANALISIS DE LA CORTE SUPREMA IMPUTACION NECESARIA</vt:lpstr>
      <vt:lpstr>ANALISIS DE LA CORTE SUPREMA IMPUTACION NECESARIA</vt:lpstr>
      <vt:lpstr>LAS SENTENCIAS </vt:lpstr>
      <vt:lpstr>LAS SENTENCIAS </vt:lpstr>
      <vt:lpstr>DECISION</vt:lpstr>
      <vt:lpstr>Presentación de PowerPoint</vt:lpstr>
      <vt:lpstr>ANTECEDENTES </vt:lpstr>
      <vt:lpstr>HECHO IMPUTADO</vt:lpstr>
      <vt:lpstr>HECHO IMPUTADO</vt:lpstr>
      <vt:lpstr>HECHO IMPUTADO</vt:lpstr>
      <vt:lpstr>HECHO IMPUTADO</vt:lpstr>
      <vt:lpstr>DELIMITACION DEL PRONUNCIAMIENTO</vt:lpstr>
      <vt:lpstr>PREMISAS JURIDICAS DE LA CORTE SUPREMA</vt:lpstr>
      <vt:lpstr>PREMISAS JURIDICAS DE LA CORTE SUPREMA</vt:lpstr>
      <vt:lpstr>PREMISAS JURIDICAS DE LA CORTE SUPREMA</vt:lpstr>
      <vt:lpstr>PREMISAS JURIDICAS DE LA CORTE SUPREMA</vt:lpstr>
      <vt:lpstr>PREMISAS JURIDICAS DE LA CORTE SUPREMA</vt:lpstr>
      <vt:lpstr>PREMISAS JURIDICAS DE LA CORTE SUPREMA</vt:lpstr>
      <vt:lpstr>PREMISAS JURIDICAS DE LA CORTE SUPREMA</vt:lpstr>
      <vt:lpstr>PREMISAS JURIDICAS DE LA CORTE SUPREMA</vt:lpstr>
      <vt:lpstr>PREMISAS JURIDICAS DE LA CORTE SUPREMA</vt:lpstr>
      <vt:lpstr>ANALISIS DEL CASO</vt:lpstr>
      <vt:lpstr>ANALISIS DEL CASO</vt:lpstr>
      <vt:lpstr>ANALISIS DEL CASO</vt:lpstr>
      <vt:lpstr>ANALISIS DEL CASO</vt:lpstr>
      <vt:lpstr>ANALISIS DEL CASO. CONCLUSION </vt:lpstr>
      <vt:lpstr>DECISION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2015-05-21T13:27:07Z</dcterms:created>
  <dcterms:modified xsi:type="dcterms:W3CDTF">2021-03-14T15:32:34Z</dcterms:modified>
</cp:coreProperties>
</file>